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2" r:id="rId4"/>
    <p:sldId id="26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4" r:id="rId13"/>
    <p:sldId id="285" r:id="rId14"/>
    <p:sldId id="283" r:id="rId15"/>
    <p:sldId id="265" r:id="rId16"/>
    <p:sldId id="266" r:id="rId17"/>
    <p:sldId id="271" r:id="rId18"/>
    <p:sldId id="267" r:id="rId19"/>
    <p:sldId id="274" r:id="rId20"/>
    <p:sldId id="269" r:id="rId21"/>
  </p:sldIdLst>
  <p:sldSz cx="12188825" cy="6858000"/>
  <p:notesSz cx="6735763" cy="9866313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06" autoAdjust="0"/>
  </p:normalViewPr>
  <p:slideViewPr>
    <p:cSldViewPr>
      <p:cViewPr varScale="1">
        <p:scale>
          <a:sx n="76" d="100"/>
          <a:sy n="76" d="100"/>
        </p:scale>
        <p:origin x="126" y="7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792" y="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4E54-52C3-4A98-9BCF-D931FC65F682}" type="datetime4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2019年7月17日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5A644CD-3095-46A5-817D-36B8856D6124}" type="datetime4">
              <a:rPr lang="ja-JP" altLang="en-US" smtClean="0"/>
              <a:pPr/>
              <a:t>2019年7月17日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C971FF-EF28-4195-A575-329446EFAA5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336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地図" descr="北米の地図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 smtClean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2pPr marL="617220" indent="-342900">
              <a:buFont typeface="Arial" panose="020B0604020202020204" pitchFamily="34" charset="0"/>
              <a:buChar char="•"/>
              <a:defRPr/>
            </a:lvl2pPr>
            <a:lvl3pPr marL="788670" indent="-285750">
              <a:buFont typeface="Arial" panose="020B0604020202020204" pitchFamily="34" charset="0"/>
              <a:buChar char="•"/>
              <a:defRPr/>
            </a:lvl3pPr>
            <a:lvl4pPr marL="1017270" indent="-285750">
              <a:buFont typeface="Arial" panose="020B0604020202020204" pitchFamily="34" charset="0"/>
              <a:buChar char="•"/>
              <a:defRPr/>
            </a:lvl4pPr>
            <a:lvl5pPr marL="1245870" indent="-285750">
              <a:buFont typeface="Arial" panose="020B0604020202020204" pitchFamily="34" charset="0"/>
              <a:buChar char="•"/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ACB4C5-9B7D-47ED-9B9D-82EFF0D2082B}" type="datetime4">
              <a:rPr lang="ja-JP" altLang="en-US" smtClean="0"/>
              <a:t>2019年7月17日</a:t>
            </a:fld>
            <a:endParaRPr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9D4BE5-88B8-4EB8-AB20-3C5DEC6AD86F}" type="datetime4">
              <a:rPr lang="ja-JP" altLang="en-US" smtClean="0"/>
              <a:t>2019年7月17日</a:t>
            </a:fld>
            <a:endParaRPr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(F) 4" descr="アジアの地図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ja-JP" altLang="en-US" noProof="0">
              <a:solidFill>
                <a:schemeClr val="lt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 smtClean="0"/>
              <a:t>マスター サブタイトルの書式設定</a:t>
            </a:r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1314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-JP" altLang="en-US" noProof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390E33B4-7525-4E31-A636-94670C773CEB}" type="datetime1">
              <a:rPr lang="en-US" altLang="ja-JP" noProof="0" smtClean="0"/>
              <a:t>7/17/2019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F36C87F6-986D-49E6-AF40-1B3A1EE8064D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2566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-JP" altLang="en-US" noProof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CAB94096-2053-4A9C-A8CC-E71FB6E2849F}" type="datetime1">
              <a:rPr lang="en-US" altLang="ja-JP" noProof="0" smtClean="0"/>
              <a:t>7/17/2019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F36C87F6-986D-49E6-AF40-1B3A1EE8064D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2703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 sz="20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 sz="18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 sz="20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 sz="18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-JP" altLang="en-US" noProof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CB1B86DF-D0A9-417F-A016-CDB7F6A0304C}" type="datetime1">
              <a:rPr lang="en-US" altLang="ja-JP" noProof="0" smtClean="0"/>
              <a:t>7/17/2019</a:t>
            </a:fld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F36C87F6-986D-49E6-AF40-1B3A1EE8064D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25189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 sz="18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 sz="1400"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defRPr sz="1400"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 sz="18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 sz="1400"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defRPr sz="1400"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-JP" altLang="en-US" noProof="0"/>
              <a:t>フッターを追加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737B4ED0-02C8-4663-A964-DD803E0A2F71}" type="datetime1">
              <a:rPr lang="en-US" altLang="ja-JP" noProof="0" smtClean="0"/>
              <a:t>7/17/2019</a:t>
            </a:fld>
            <a:endParaRPr lang="ja-JP" altLang="en-US" noProof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F36C87F6-986D-49E6-AF40-1B3A1EE8064D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5622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-JP" altLang="en-US" noProof="0"/>
              <a:t>フッターを追加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2D05584C-30EE-4810-8995-55B4F5690E59}" type="datetime1">
              <a:rPr lang="en-US" altLang="ja-JP" noProof="0" smtClean="0"/>
              <a:t>7/17/2019</a:t>
            </a:fld>
            <a:endParaRPr lang="ja-JP" altLang="en-US" noProof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F36C87F6-986D-49E6-AF40-1B3A1EE8064D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563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-JP" altLang="en-US" noProof="0"/>
              <a:t>フッターを追加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A18E79EB-050E-4182-A719-25258EF0E780}" type="datetime1">
              <a:rPr lang="en-US" altLang="ja-JP" noProof="0" smtClean="0"/>
              <a:t>7/17/2019</a:t>
            </a:fld>
            <a:endParaRPr lang="ja-JP" altLang="en-US" noProof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F36C87F6-986D-49E6-AF40-1B3A1EE8064D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5684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ja-JP" altLang="en-US" noProof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 sz="20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 sz="18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-JP" altLang="en-US" noProof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AF45CF10-2E3C-49FD-A7D5-CC8005BE8357}" type="datetime1">
              <a:rPr lang="en-US" altLang="ja-JP" noProof="0" smtClean="0"/>
              <a:t>7/17/2019</a:t>
            </a:fld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F36C87F6-986D-49E6-AF40-1B3A1EE8064D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7401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3BB101-22A6-4694-8CE9-59FAE3D8AA7F}" type="datetime4">
              <a:rPr lang="ja-JP" altLang="en-US" smtClean="0"/>
              <a:t>2019年7月17日</a:t>
            </a:fld>
            <a:endParaRPr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altLang="ja-JP" noProof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ja-JP" altLang="en-US" noProof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 hasCustomPrompt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-JP" altLang="en-US" noProof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9D5D6959-5549-483F-AF84-6086319449E5}" type="datetime1">
              <a:rPr lang="en-US" altLang="ja-JP" noProof="0" smtClean="0"/>
              <a:t>7/17/2019</a:t>
            </a:fld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F36C87F6-986D-49E6-AF40-1B3A1EE8064D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964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-JP" altLang="en-US" noProof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8017614F-0F46-4AAD-BDE0-D14507C30E92}" type="datetime1">
              <a:rPr lang="en-US" altLang="ja-JP" noProof="0" smtClean="0"/>
              <a:t>7/17/2019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F36C87F6-986D-49E6-AF40-1B3A1EE8064D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5146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-JP" altLang="en-US" noProof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7D0B3418-2531-4771-A6BC-65DD6159CF19}" type="datetime1">
              <a:rPr lang="en-US" altLang="ja-JP" noProof="0" smtClean="0"/>
              <a:t>7/17/2019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F36C87F6-986D-49E6-AF40-1B3A1EE8064D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130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" altLang="en-US" noProof="0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37D85D-E922-4869-B182-3F08DC68E656}" type="datetime4">
              <a:rPr lang="ja-JP" altLang="en-US" smtClean="0"/>
              <a:t>2019年7月17日</a:t>
            </a:fld>
            <a:endParaRPr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DC988-F639-4B43-8264-AB3A8A5B4740}" type="datetime4">
              <a:rPr lang="ja-JP" altLang="en-US" smtClean="0"/>
              <a:t>2019年7月17日</a:t>
            </a:fld>
            <a:endParaRPr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" dirty="0"/>
              <a:t>フッターを追加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EF0A52-8704-4948-94D4-9B97224FB6B7}" type="datetime4">
              <a:rPr lang="ja-JP" altLang="en-US" smtClean="0"/>
              <a:t>2019年7月17日</a:t>
            </a:fld>
            <a:endParaRPr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" dirty="0"/>
              <a:t>フッターを追加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0513E-CE1D-4040-92CD-EB6EC12547C1}" type="datetime4">
              <a:rPr lang="ja-JP" altLang="en-US" smtClean="0"/>
              <a:t>2019年7月17日</a:t>
            </a:fld>
            <a:endParaRPr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2A8BCE-E151-4CBD-8C92-5D281B7F2EAD}" type="datetime4">
              <a:rPr lang="ja-JP" altLang="en-US" smtClean="0"/>
              <a:t>2019年7月17日</a:t>
            </a:fld>
            <a:endParaRPr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"/>
              <a:t>フッターを追加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" smtClean="0"/>
              <a:t>フッターを追加</a:t>
            </a:r>
            <a:endParaRPr lang="ja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C4156F8-823B-4AF8-9250-F26347132438}" type="datetime4">
              <a:rPr lang="ja-JP" altLang="en-US" smtClean="0"/>
              <a:pPr/>
              <a:t>2019年7月17日</a:t>
            </a:fld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36C87F6-986D-49E6-AF40-1B3A1EE8064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画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 smtClean="0"/>
              <a:t>図を追加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" smtClean="0"/>
              <a:t>フッターを追加</a:t>
            </a:r>
            <a:endParaRPr lang="ja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749BEE1-DD14-4309-A50F-EAB1AA77AC05}" type="datetime4">
              <a:rPr lang="ja-JP" altLang="en-US" smtClean="0"/>
              <a:pPr/>
              <a:t>2019年7月17日</a:t>
            </a:fld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36C87F6-986D-49E6-AF40-1B3A1EE8064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フッターを追加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49A0611-C389-4A62-8B56-FDF3603D6729}" type="datetime4">
              <a:rPr lang="ja-JP" altLang="en-US" smtClean="0"/>
              <a:pPr/>
              <a:t>2019年7月17日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36C87F6-986D-49E6-AF40-1B3A1EE8064D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-JP" altLang="en-US" noProof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8C52120E-1240-48A0-A2C1-AF12CD943BEC}" type="datetime1">
              <a:rPr lang="en-US" altLang="ja-JP" noProof="0" smtClean="0"/>
              <a:t>7/17/2019</a:t>
            </a:fld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F36C87F6-986D-49E6-AF40-1B3A1EE8064D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03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>
              <a:lumMod val="50000"/>
            </a:schemeClr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13892" y="4869160"/>
            <a:ext cx="6120680" cy="2376264"/>
          </a:xfrm>
        </p:spPr>
        <p:txBody>
          <a:bodyPr rtlCol="0">
            <a:noAutofit/>
          </a:bodyPr>
          <a:lstStyle/>
          <a:p>
            <a:pPr algn="r"/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基礎研究　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2019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年度　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4H A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班　　</a:t>
            </a:r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矢野</a:t>
            </a:r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　嘉希</a:t>
            </a:r>
            <a:endParaRPr lang="en-US" altLang="ja-JP" sz="2400" dirty="0">
              <a:latin typeface="ＭＳ Ｐゴシック" pitchFamily="50" charset="-128"/>
              <a:ea typeface="ＭＳ Ｐゴシック" pitchFamily="50" charset="-128"/>
            </a:endParaRPr>
          </a:p>
          <a:p>
            <a:pPr algn="r"/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宮原　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   歩</a:t>
            </a:r>
            <a:endParaRPr lang="en-US" altLang="ja-JP" sz="2400" dirty="0">
              <a:latin typeface="ＭＳ Ｐゴシック" pitchFamily="50" charset="-128"/>
              <a:ea typeface="ＭＳ Ｐゴシック" pitchFamily="50" charset="-128"/>
            </a:endParaRPr>
          </a:p>
          <a:p>
            <a:pPr algn="r"/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渡辺　幸稀</a:t>
            </a:r>
            <a:endParaRPr lang="en-US" altLang="ja-JP" sz="2400" dirty="0">
              <a:latin typeface="ＭＳ Ｐゴシック" pitchFamily="50" charset="-128"/>
              <a:ea typeface="ＭＳ Ｐゴシック" pitchFamily="50" charset="-128"/>
            </a:endParaRPr>
          </a:p>
          <a:p>
            <a:pPr algn="r"/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波多野　瑞季</a:t>
            </a:r>
            <a:endParaRPr lang="en-US" altLang="ja-JP" sz="2400" dirty="0">
              <a:latin typeface="ＭＳ Ｐゴシック" pitchFamily="50" charset="-128"/>
              <a:ea typeface="ＭＳ Ｐゴシック" pitchFamily="50" charset="-128"/>
            </a:endParaRPr>
          </a:p>
          <a:p>
            <a:pPr algn="r"/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福井　拓真</a:t>
            </a:r>
            <a:endParaRPr lang="ja-JP" altLang="ja-JP" sz="2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53852" y="3573016"/>
            <a:ext cx="604867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4000" dirty="0" smtClean="0">
                <a:latin typeface="+mj-ea"/>
                <a:ea typeface="+mj-ea"/>
              </a:rPr>
              <a:t>タコ</a:t>
            </a:r>
            <a:r>
              <a:rPr kumimoji="1" lang="en-US" altLang="ja-JP" sz="4000" dirty="0" smtClean="0">
                <a:latin typeface="Arial Black" panose="020B0A04020102020204" pitchFamily="34" charset="0"/>
              </a:rPr>
              <a:t>son</a:t>
            </a:r>
          </a:p>
          <a:p>
            <a:pPr>
              <a:lnSpc>
                <a:spcPct val="90000"/>
              </a:lnSpc>
            </a:pPr>
            <a:r>
              <a:rPr kumimoji="1" lang="ja-JP" altLang="en-US" sz="2400" dirty="0" smtClean="0"/>
              <a:t>～吸引力の変わらないただ一つのハンド～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 smtClean="0"/>
              <a:t>ハンド部の設計</a:t>
            </a:r>
            <a:r>
              <a:rPr lang="en-US" altLang="ja-JP" sz="6000" dirty="0"/>
              <a:t>2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工作の簡易化</a:t>
            </a:r>
            <a:endParaRPr kumimoji="1" lang="en-US" altLang="ja-JP" sz="3600" dirty="0" smtClean="0"/>
          </a:p>
          <a:p>
            <a:pPr marL="45720" indent="0">
              <a:buNone/>
            </a:pPr>
            <a:r>
              <a:rPr kumimoji="1" lang="ja-JP" altLang="en-US" sz="3600" dirty="0" smtClean="0"/>
              <a:t>　→真空パッドの間隔の統一</a:t>
            </a:r>
            <a:endParaRPr kumimoji="1" lang="en-US" altLang="ja-JP" sz="3600" dirty="0" smtClean="0"/>
          </a:p>
          <a:p>
            <a:pPr marL="45720" indent="0">
              <a:buNone/>
            </a:pPr>
            <a:r>
              <a:rPr lang="ja-JP" altLang="en-US" sz="3600" dirty="0" smtClean="0"/>
              <a:t>　→使用する角パイプのサイズ統一</a:t>
            </a:r>
            <a:endParaRPr lang="en-US" altLang="ja-JP" sz="3600" dirty="0" smtClean="0"/>
          </a:p>
          <a:p>
            <a:pPr marL="45720" indent="0">
              <a:buNone/>
            </a:pPr>
            <a:r>
              <a:rPr kumimoji="1" lang="ja-JP" altLang="en-US" sz="3600" dirty="0" smtClean="0"/>
              <a:t>　</a:t>
            </a:r>
            <a:endParaRPr kumimoji="1" lang="en-US" altLang="ja-JP" sz="3600" dirty="0" smtClean="0"/>
          </a:p>
          <a:p>
            <a:endParaRPr kumimoji="1" lang="ja-JP" altLang="en-US" sz="3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18107" t="50000" r="2160" b="24161"/>
          <a:stretch/>
        </p:blipFill>
        <p:spPr>
          <a:xfrm>
            <a:off x="2854052" y="4006180"/>
            <a:ext cx="74991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/>
              <a:t>球設置台の設計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600" dirty="0"/>
              <a:t>工作の</a:t>
            </a:r>
            <a:r>
              <a:rPr lang="ja-JP" altLang="en-US" sz="3600" dirty="0" smtClean="0"/>
              <a:t>簡易化</a:t>
            </a:r>
            <a:endParaRPr lang="en-US" altLang="ja-JP" sz="3600" dirty="0" smtClean="0"/>
          </a:p>
          <a:p>
            <a:pPr marL="45720" indent="0">
              <a:buNone/>
            </a:pPr>
            <a:r>
              <a:rPr kumimoji="1" lang="ja-JP" altLang="en-US" sz="3600" dirty="0" smtClean="0"/>
              <a:t>　→部品数の削減</a:t>
            </a:r>
            <a:endParaRPr kumimoji="1" lang="en-US" altLang="ja-JP" sz="3600" dirty="0" smtClean="0"/>
          </a:p>
          <a:p>
            <a:endParaRPr kumimoji="1" lang="ja-JP" altLang="en-US" dirty="0"/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 rotWithShape="1">
          <a:blip r:embed="rId2"/>
          <a:srcRect l="22831" t="25637" r="6295" b="15301"/>
          <a:stretch/>
        </p:blipFill>
        <p:spPr>
          <a:xfrm>
            <a:off x="1485900" y="3212976"/>
            <a:ext cx="4319976" cy="288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2241" t="30805" r="5703" b="13824"/>
          <a:stretch/>
        </p:blipFill>
        <p:spPr>
          <a:xfrm>
            <a:off x="6094412" y="3276424"/>
            <a:ext cx="4684801" cy="2880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774696" y="4357510"/>
            <a:ext cx="8237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3600" dirty="0" smtClean="0"/>
              <a:t>→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96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600" dirty="0"/>
              <a:t>工作の</a:t>
            </a:r>
            <a:r>
              <a:rPr lang="ja-JP" altLang="en-US" sz="3600" dirty="0" smtClean="0"/>
              <a:t>簡易化</a:t>
            </a:r>
            <a:endParaRPr lang="en-US" altLang="ja-JP" sz="3600" dirty="0" smtClean="0"/>
          </a:p>
          <a:p>
            <a:r>
              <a:rPr lang="ja-JP" altLang="en-US" sz="3600" dirty="0" smtClean="0"/>
              <a:t>→アルミ板</a:t>
            </a:r>
            <a:r>
              <a:rPr lang="ja-JP" altLang="en-US" sz="3600" dirty="0"/>
              <a:t>１枚を加工</a:t>
            </a:r>
            <a:r>
              <a:rPr lang="ja-JP" altLang="en-US" sz="3600" dirty="0" smtClean="0"/>
              <a:t>して</a:t>
            </a:r>
            <a:r>
              <a:rPr lang="ja-JP" altLang="en-US" dirty="0"/>
              <a:t>　</a:t>
            </a:r>
            <a:endParaRPr lang="en-US" altLang="ja-JP" dirty="0"/>
          </a:p>
          <a:p>
            <a:pPr marL="45720" indent="0">
              <a:buNone/>
            </a:pPr>
            <a:r>
              <a:rPr lang="ja-JP" altLang="en-US" sz="3600" dirty="0" smtClean="0"/>
              <a:t>　　作る</a:t>
            </a:r>
            <a:r>
              <a:rPr lang="ja-JP" altLang="en-US" sz="3600" dirty="0"/>
              <a:t>ことで費用削減</a:t>
            </a:r>
          </a:p>
          <a:p>
            <a:r>
              <a:rPr lang="ja-JP" altLang="en-US" sz="3600" dirty="0" smtClean="0"/>
              <a:t>仕切り板</a:t>
            </a:r>
            <a:endParaRPr lang="en-US" altLang="ja-JP" sz="3600" dirty="0"/>
          </a:p>
          <a:p>
            <a:pPr marL="45720" indent="0">
              <a:buNone/>
            </a:pPr>
            <a:r>
              <a:rPr lang="ja-JP" altLang="en-US" dirty="0" smtClean="0"/>
              <a:t>　</a:t>
            </a:r>
            <a:r>
              <a:rPr lang="ja-JP" altLang="en-US" sz="3600" dirty="0" smtClean="0"/>
              <a:t>→</a:t>
            </a:r>
            <a:r>
              <a:rPr lang="ja-JP" altLang="en-US" sz="3600" dirty="0"/>
              <a:t>アルミ板をサーボモータで回転させることで</a:t>
            </a:r>
            <a:r>
              <a:rPr lang="ja-JP" altLang="en-US" sz="3600" dirty="0" smtClean="0"/>
              <a:t>保持</a:t>
            </a:r>
            <a:endParaRPr lang="en-US" altLang="ja-JP" sz="3600" dirty="0" smtClean="0"/>
          </a:p>
          <a:p>
            <a:pPr marL="45720" indent="0">
              <a:buNone/>
            </a:pPr>
            <a:r>
              <a:rPr lang="ja-JP" altLang="en-US" sz="3600" dirty="0" smtClean="0"/>
              <a:t>　　して</a:t>
            </a:r>
            <a:r>
              <a:rPr lang="ja-JP" altLang="en-US" sz="3600" dirty="0"/>
              <a:t>いた球を袋へ</a:t>
            </a:r>
            <a:r>
              <a:rPr lang="ja-JP" altLang="en-US" sz="3600" dirty="0" smtClean="0"/>
              <a:t>流す</a:t>
            </a:r>
            <a:endParaRPr lang="en-US" altLang="ja-JP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543" t="6929" r="10582" b="8585"/>
          <a:stretch/>
        </p:blipFill>
        <p:spPr>
          <a:xfrm>
            <a:off x="6742484" y="924843"/>
            <a:ext cx="439248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/>
              <a:t>秤設置</a:t>
            </a:r>
            <a:r>
              <a:rPr lang="ja-JP" altLang="en-US" sz="6000" dirty="0" smtClean="0"/>
              <a:t>台</a:t>
            </a:r>
            <a:r>
              <a:rPr kumimoji="1" lang="ja-JP" altLang="en-US" sz="6000" dirty="0" smtClean="0"/>
              <a:t>の設計</a:t>
            </a:r>
            <a:endParaRPr kumimoji="1" lang="ja-JP" altLang="en-US" sz="6000" dirty="0"/>
          </a:p>
        </p:txBody>
      </p:sp>
      <p:pic>
        <p:nvPicPr>
          <p:cNvPr id="1026" name="Picture 2" descr="https://lh5.googleusercontent.com/Kzdkk2w6jbR8JM49DFoms7Pwkt1yLmVRLBjTl70bb84CpdNYNMx_x0EtDdBt9gfA9B7Ro1KK0LiydWZKiS3YBpOSD0Pb09QJSZwPBlH7rPndbim17hf_WVensBtEO-2Jdyzo2M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93" y="0"/>
            <a:ext cx="511615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49794" y="1600200"/>
            <a:ext cx="676875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3200" dirty="0" smtClean="0"/>
              <a:t>　</a:t>
            </a:r>
            <a:endParaRPr kumimoji="1"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11568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課題をクリアするた</a:t>
            </a:r>
            <a:r>
              <a:rPr lang="ja-JP" altLang="en-US" dirty="0"/>
              <a:t>め</a:t>
            </a:r>
            <a:r>
              <a:rPr lang="ja-JP" altLang="en-US" dirty="0" smtClean="0"/>
              <a:t>に</a:t>
            </a:r>
            <a:r>
              <a:rPr lang="en-US" altLang="ja-JP" dirty="0" smtClean="0"/>
              <a:t>(</a:t>
            </a:r>
            <a:r>
              <a:rPr lang="ja-JP" altLang="en-US" dirty="0" smtClean="0"/>
              <a:t>電気系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ja-JP" altLang="en-US" sz="3600" dirty="0"/>
              <a:t>・アーム、秤、パソコンの紐付け</a:t>
            </a:r>
            <a:endParaRPr lang="en-US" altLang="ja-JP" sz="3600" dirty="0"/>
          </a:p>
          <a:p>
            <a:pPr marL="4572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→</a:t>
            </a:r>
            <a:endParaRPr lang="en-US" altLang="ja-JP" sz="3600" dirty="0"/>
          </a:p>
          <a:p>
            <a:pPr marL="45720" indent="0">
              <a:buNone/>
            </a:pPr>
            <a:endParaRPr lang="en-US" altLang="ja-JP" sz="3600" dirty="0"/>
          </a:p>
          <a:p>
            <a:endParaRPr kumimoji="1" lang="en-US" altLang="ja-JP" sz="3600" dirty="0" smtClean="0"/>
          </a:p>
          <a:p>
            <a:r>
              <a:rPr kumimoji="1" lang="ja-JP" altLang="en-US" sz="3600" dirty="0" smtClean="0"/>
              <a:t>真空の制御</a:t>
            </a:r>
            <a:endParaRPr kumimoji="1" lang="en-US" altLang="ja-JP" sz="3600" dirty="0" smtClean="0"/>
          </a:p>
          <a:p>
            <a:pPr marL="45720" indent="0">
              <a:buNone/>
            </a:pPr>
            <a:r>
              <a:rPr lang="ja-JP" altLang="en-US" sz="3600" dirty="0" smtClean="0"/>
              <a:t>　→電磁弁で制御</a:t>
            </a:r>
            <a:endParaRPr lang="en-US" altLang="ja-JP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50161" y="2578572"/>
            <a:ext cx="7971862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ラズベリーパイ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en-US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Audrino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en-US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パソコン間で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シリアル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通信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51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578" y="274638"/>
            <a:ext cx="2932582" cy="1325562"/>
          </a:xfrm>
        </p:spPr>
        <p:txBody>
          <a:bodyPr/>
          <a:lstStyle/>
          <a:p>
            <a:r>
              <a:rPr lang="ja-JP" altLang="en-US" dirty="0" smtClean="0"/>
              <a:t>フローチャート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62164" y="1009269"/>
            <a:ext cx="42484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1(Main Arduino)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/>
          </p:cNvPicPr>
          <p:nvPr/>
        </p:nvPicPr>
        <p:blipFill rotWithShape="1">
          <a:blip r:embed="rId2"/>
          <a:srcRect b="72239"/>
          <a:stretch/>
        </p:blipFill>
        <p:spPr>
          <a:xfrm>
            <a:off x="405780" y="1844824"/>
            <a:ext cx="5400000" cy="4320000"/>
          </a:xfrm>
          <a:prstGeom prst="rect">
            <a:avLst/>
          </a:prstGeom>
        </p:spPr>
      </p:pic>
      <p:pic>
        <p:nvPicPr>
          <p:cNvPr id="6" name="図 5"/>
          <p:cNvPicPr>
            <a:picLocks/>
          </p:cNvPicPr>
          <p:nvPr/>
        </p:nvPicPr>
        <p:blipFill rotWithShape="1">
          <a:blip r:embed="rId2"/>
          <a:srcRect t="26938" b="45058"/>
          <a:stretch/>
        </p:blipFill>
        <p:spPr>
          <a:xfrm>
            <a:off x="6454452" y="1844824"/>
            <a:ext cx="5400000" cy="4320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83874" y="6409448"/>
            <a:ext cx="4727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2400" dirty="0"/>
              <a:t>①</a:t>
            </a:r>
            <a:endParaRPr kumimoji="1" lang="en-US" altLang="ja-JP" sz="2400" dirty="0" smtClean="0"/>
          </a:p>
          <a:p>
            <a:pPr>
              <a:lnSpc>
                <a:spcPct val="90000"/>
              </a:lnSpc>
            </a:pP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08230" y="6363281"/>
            <a:ext cx="49244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2400" dirty="0" smtClean="0"/>
              <a:t>②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61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2005" y="1998753"/>
            <a:ext cx="5400000" cy="4320000"/>
          </a:xfrm>
          <a:prstGeom prst="rect">
            <a:avLst/>
          </a:prstGeom>
        </p:spPr>
      </p:pic>
      <p:pic>
        <p:nvPicPr>
          <p:cNvPr id="4" name="図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67638" y="1998753"/>
            <a:ext cx="5400000" cy="4320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003574" y="6318753"/>
            <a:ext cx="49244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2400" dirty="0" smtClean="0"/>
              <a:t>③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67638" y="6318753"/>
            <a:ext cx="49244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2400" dirty="0" smtClean="0"/>
              <a:t>④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2007" y="798959"/>
            <a:ext cx="6899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フローチャート</a:t>
            </a:r>
            <a:r>
              <a:rPr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2(Main Arduino)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73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電磁弁制御回路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107" y="1388179"/>
            <a:ext cx="7224610" cy="40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1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053852" y="476672"/>
            <a:ext cx="9753600" cy="1325562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作業計画</a:t>
            </a:r>
            <a:endParaRPr kumimoji="1" lang="ja-JP" altLang="en-US" dirty="0"/>
          </a:p>
        </p:txBody>
      </p:sp>
      <p:pic>
        <p:nvPicPr>
          <p:cNvPr id="13" name="コンテンツ プレースホルダー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444" y="2636912"/>
            <a:ext cx="4950728" cy="230425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172" y="2924944"/>
            <a:ext cx="6540410" cy="201622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415172" y="2666412"/>
            <a:ext cx="2191408" cy="2585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ＭＳ ゴシック" panose="020B0609070205080204" pitchFamily="49" charset="-128"/>
                <a:cs typeface="+mn-cs"/>
              </a:rPr>
              <a:t>　　　　　　７月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06580" y="2665512"/>
            <a:ext cx="2052000" cy="25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ＭＳ ゴシック" panose="020B0609070205080204" pitchFamily="49" charset="-128"/>
                <a:cs typeface="+mn-cs"/>
              </a:rPr>
              <a:t>　　　　　　８月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658580" y="2676899"/>
            <a:ext cx="2232000" cy="25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ＭＳ ゴシック" panose="020B0609070205080204" pitchFamily="49" charset="-128"/>
                <a:cs typeface="+mn-cs"/>
              </a:rPr>
              <a:t>　　　　　　　９月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会計資料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847" y="1772816"/>
            <a:ext cx="7901134" cy="484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altLang="ja-JP" sz="6000" dirty="0"/>
              <a:t>A</a:t>
            </a:r>
            <a:r>
              <a:rPr lang="ja-JP" altLang="en-US" sz="6000" dirty="0"/>
              <a:t>班の目標</a:t>
            </a:r>
            <a:endParaRPr lang="en-US" altLang="ja-JP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r>
              <a:rPr lang="ja-JP" altLang="en-US" sz="3600" dirty="0"/>
              <a:t>要求量を正確に運搬できる</a:t>
            </a:r>
            <a:endParaRPr lang="en-US" altLang="ja-JP" sz="3600" dirty="0"/>
          </a:p>
          <a:p>
            <a:pPr marL="64008" indent="0">
              <a:buNone/>
            </a:pPr>
            <a:r>
              <a:rPr lang="ja-JP" altLang="en-US" sz="3600" dirty="0"/>
              <a:t>　→球を</a:t>
            </a:r>
            <a:r>
              <a:rPr lang="en-US" altLang="ja-JP" sz="3600" dirty="0"/>
              <a:t>1</a:t>
            </a:r>
            <a:r>
              <a:rPr lang="ja-JP" altLang="en-US" sz="3600" dirty="0"/>
              <a:t>個ずつ把持，解放</a:t>
            </a:r>
            <a:r>
              <a:rPr lang="ja-JP" altLang="en-US" sz="3600" dirty="0" smtClean="0"/>
              <a:t>できる</a:t>
            </a:r>
            <a:endParaRPr lang="en-US" altLang="ja-JP" sz="3600" dirty="0"/>
          </a:p>
          <a:p>
            <a:pPr marL="64008" indent="0">
              <a:lnSpc>
                <a:spcPct val="50000"/>
              </a:lnSpc>
              <a:buNone/>
            </a:pPr>
            <a:endParaRPr lang="en-US" altLang="ja-JP" sz="3600" dirty="0"/>
          </a:p>
          <a:p>
            <a:r>
              <a:rPr lang="ja-JP" altLang="en-US" sz="3600" dirty="0"/>
              <a:t>制作時間の</a:t>
            </a:r>
            <a:r>
              <a:rPr lang="ja-JP" altLang="en-US" sz="3600" dirty="0" smtClean="0"/>
              <a:t>短縮</a:t>
            </a:r>
            <a:endParaRPr lang="en-US" altLang="ja-JP" sz="3600" dirty="0"/>
          </a:p>
          <a:p>
            <a:pPr marL="64008" indent="0">
              <a:buNone/>
            </a:pPr>
            <a:r>
              <a:rPr lang="ja-JP" altLang="en-US" sz="3600" dirty="0"/>
              <a:t>　→工作の</a:t>
            </a:r>
            <a:r>
              <a:rPr lang="ja-JP" altLang="en-US" sz="3600" dirty="0" smtClean="0"/>
              <a:t>簡易化</a:t>
            </a:r>
            <a:r>
              <a:rPr lang="en-US" altLang="ja-JP" sz="3600" dirty="0" smtClean="0"/>
              <a:t>,</a:t>
            </a:r>
            <a:r>
              <a:rPr lang="ja-JP" altLang="en-US" sz="3600" dirty="0" smtClean="0"/>
              <a:t>可動部</a:t>
            </a:r>
            <a:r>
              <a:rPr lang="ja-JP" altLang="en-US" sz="3600" dirty="0"/>
              <a:t>を減らす</a:t>
            </a:r>
            <a:endParaRPr lang="en-US" altLang="ja-JP" sz="3600" dirty="0"/>
          </a:p>
          <a:p>
            <a:pPr>
              <a:lnSpc>
                <a:spcPct val="50000"/>
              </a:lnSpc>
            </a:pPr>
            <a:endParaRPr lang="en-US" altLang="ja-JP" sz="3600" dirty="0"/>
          </a:p>
          <a:p>
            <a:r>
              <a:rPr lang="ja-JP" altLang="en-US" sz="3600" dirty="0"/>
              <a:t>独自性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6000" dirty="0"/>
              <a:t>A</a:t>
            </a:r>
            <a:r>
              <a:rPr lang="ja-JP" altLang="en-US" sz="6000" dirty="0"/>
              <a:t>班の環境設定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600" dirty="0"/>
              <a:t>球の初期位置は一定</a:t>
            </a:r>
            <a:endParaRPr lang="en-US" altLang="ja-JP" sz="3600" dirty="0"/>
          </a:p>
          <a:p>
            <a:pPr marL="64008" indent="0">
              <a:buNone/>
            </a:pPr>
            <a:r>
              <a:rPr lang="ja-JP" altLang="en-US" sz="3600" dirty="0"/>
              <a:t>　→設置台を製作する</a:t>
            </a:r>
            <a:endParaRPr lang="en-US" altLang="ja-JP" sz="3600" dirty="0"/>
          </a:p>
          <a:p>
            <a:pPr>
              <a:lnSpc>
                <a:spcPct val="50000"/>
              </a:lnSpc>
            </a:pPr>
            <a:endParaRPr lang="en-US" altLang="ja-JP" sz="3600" dirty="0"/>
          </a:p>
          <a:p>
            <a:r>
              <a:rPr lang="ja-JP" altLang="en-US" sz="3600" dirty="0"/>
              <a:t>動作の簡易化</a:t>
            </a:r>
            <a:endParaRPr lang="en-US" altLang="ja-JP" sz="3600" dirty="0"/>
          </a:p>
          <a:p>
            <a:pPr marL="64008" indent="0">
              <a:buNone/>
            </a:pPr>
            <a:r>
              <a:rPr lang="ja-JP" altLang="en-US" sz="3600" dirty="0"/>
              <a:t>　→設置台を円弧状に配置</a:t>
            </a:r>
            <a:endParaRPr lang="en-US" altLang="ja-JP" sz="3600" dirty="0"/>
          </a:p>
          <a:p>
            <a:pPr>
              <a:lnSpc>
                <a:spcPct val="50000"/>
              </a:lnSpc>
            </a:pPr>
            <a:endParaRPr lang="en-US" altLang="ja-JP" sz="3600" dirty="0"/>
          </a:p>
          <a:p>
            <a:r>
              <a:rPr lang="ja-JP" altLang="en-US" sz="3600" dirty="0"/>
              <a:t>軽量と袋詰の一体化</a:t>
            </a:r>
            <a:endParaRPr lang="en-US" altLang="ja-JP" sz="3600" dirty="0"/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773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動作図１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780" y="2203248"/>
            <a:ext cx="5400000" cy="43171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436" y="2204879"/>
            <a:ext cx="5400000" cy="431718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正方形/長方形 9"/>
          <p:cNvSpPr/>
          <p:nvPr/>
        </p:nvSpPr>
        <p:spPr>
          <a:xfrm>
            <a:off x="6310436" y="1717058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dirty="0"/>
              <a:t>②球体を保持するアーム位置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05780" y="1717058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dirty="0">
                <a:ea typeface="游明朝" panose="02020400000000000000" pitchFamily="18" charset="-128"/>
                <a:cs typeface="Times New Roman" panose="02020603050405020304" pitchFamily="18" charset="0"/>
              </a:rPr>
              <a:t> ①アーム初期位置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67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動作図２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780" y="1988841"/>
            <a:ext cx="5400000" cy="431718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78" y="1988841"/>
            <a:ext cx="5400000" cy="431718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491278" y="1600200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dirty="0">
                <a:ea typeface="游明朝" panose="02020400000000000000" pitchFamily="18" charset="-128"/>
                <a:cs typeface="Times New Roman" panose="02020603050405020304" pitchFamily="18" charset="0"/>
              </a:rPr>
              <a:t>③全ての真空破壊するアーム位置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094414" y="1632560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dirty="0">
                <a:ea typeface="游明朝" panose="02020400000000000000" pitchFamily="18" charset="-128"/>
                <a:cs typeface="Times New Roman" panose="02020603050405020304" pitchFamily="18" charset="0"/>
              </a:rPr>
              <a:t>④仕切りを動かして袋詰めするアーム位置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98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システム構成図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04" y="692696"/>
            <a:ext cx="7093835" cy="56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 smtClean="0"/>
              <a:t>目標に対するアイデア</a:t>
            </a:r>
            <a:r>
              <a:rPr kumimoji="1" lang="en-US" altLang="ja-JP" sz="6000" dirty="0" smtClean="0"/>
              <a:t>1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球</a:t>
            </a:r>
            <a:r>
              <a:rPr kumimoji="1" lang="ja-JP" altLang="en-US" sz="3600" dirty="0" smtClean="0"/>
              <a:t>を１個ずつ把持，解放</a:t>
            </a:r>
            <a:endParaRPr kumimoji="1" lang="en-US" altLang="ja-JP" sz="3600" dirty="0" smtClean="0"/>
          </a:p>
          <a:p>
            <a:pPr marL="45720" indent="0">
              <a:buNone/>
            </a:pPr>
            <a:r>
              <a:rPr lang="ja-JP" altLang="en-US" sz="3600" dirty="0" smtClean="0"/>
              <a:t>　→小型のハンドを複数設置</a:t>
            </a:r>
            <a:endParaRPr lang="en-US" altLang="ja-JP" sz="3600" dirty="0" smtClean="0"/>
          </a:p>
          <a:p>
            <a:pPr marL="45720" indent="0">
              <a:buNone/>
            </a:pPr>
            <a:r>
              <a:rPr lang="ja-JP" altLang="en-US" sz="3600" dirty="0" smtClean="0"/>
              <a:t>　→真空パッドを複数設置</a:t>
            </a:r>
            <a:endParaRPr lang="en-US" altLang="ja-JP" sz="3600" dirty="0" smtClean="0"/>
          </a:p>
          <a:p>
            <a:pPr marL="45720" indent="0">
              <a:lnSpc>
                <a:spcPct val="50000"/>
              </a:lnSpc>
              <a:buNone/>
            </a:pPr>
            <a:endParaRPr lang="en-US" altLang="ja-JP" sz="3600" dirty="0" smtClean="0"/>
          </a:p>
          <a:p>
            <a:r>
              <a:rPr kumimoji="1" lang="ja-JP" altLang="en-US" sz="3600" dirty="0" smtClean="0"/>
              <a:t>可動部を</a:t>
            </a:r>
            <a:r>
              <a:rPr lang="ja-JP" altLang="en-US" sz="3600" dirty="0" smtClean="0"/>
              <a:t>減らす</a:t>
            </a:r>
            <a:endParaRPr lang="en-US" altLang="ja-JP" sz="3600" dirty="0" smtClean="0"/>
          </a:p>
          <a:p>
            <a:pPr marL="45720" indent="0">
              <a:buNone/>
            </a:pPr>
            <a:r>
              <a:rPr kumimoji="1" lang="ja-JP" altLang="en-US" sz="3600" dirty="0" smtClean="0"/>
              <a:t>　→真空パッドの使用</a:t>
            </a:r>
            <a:endParaRPr kumimoji="1" lang="en-US" altLang="ja-JP" sz="36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86500" y="4869160"/>
            <a:ext cx="388843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5400" dirty="0" smtClean="0">
                <a:solidFill>
                  <a:srgbClr val="C00000"/>
                </a:solidFill>
              </a:rPr>
              <a:t>真空パッド</a:t>
            </a:r>
            <a:endParaRPr kumimoji="1" lang="ja-JP" alt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 smtClean="0"/>
              <a:t>目標に対するアイデア</a:t>
            </a:r>
            <a:r>
              <a:rPr kumimoji="1" lang="en-US" altLang="ja-JP" sz="6000" dirty="0" smtClean="0"/>
              <a:t>2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球設置台の製作</a:t>
            </a:r>
            <a:endParaRPr kumimoji="1" lang="en-US" altLang="ja-JP" sz="3600" dirty="0" smtClean="0"/>
          </a:p>
          <a:p>
            <a:pPr marL="45720" indent="0">
              <a:buNone/>
            </a:pPr>
            <a:r>
              <a:rPr lang="ja-JP" altLang="en-US" sz="3600" dirty="0" smtClean="0"/>
              <a:t>　→斜面で球を常に特定の位置に誘導</a:t>
            </a:r>
            <a:endParaRPr lang="en-US" altLang="ja-JP" sz="3600" dirty="0"/>
          </a:p>
          <a:p>
            <a:pPr>
              <a:lnSpc>
                <a:spcPct val="50000"/>
              </a:lnSpc>
            </a:pPr>
            <a:endParaRPr kumimoji="1" lang="en-US" altLang="ja-JP" sz="3600" dirty="0" smtClean="0"/>
          </a:p>
          <a:p>
            <a:r>
              <a:rPr lang="ja-JP" altLang="en-US" sz="3600" dirty="0"/>
              <a:t>計量</a:t>
            </a:r>
            <a:r>
              <a:rPr lang="ja-JP" altLang="en-US" sz="3600" dirty="0" smtClean="0"/>
              <a:t>と袋詰の一体化</a:t>
            </a:r>
            <a:endParaRPr lang="en-US" altLang="ja-JP" sz="3600" dirty="0" smtClean="0"/>
          </a:p>
          <a:p>
            <a:pPr marL="45720" indent="0">
              <a:buNone/>
            </a:pPr>
            <a:r>
              <a:rPr kumimoji="1" lang="ja-JP" altLang="en-US" sz="3600" dirty="0" smtClean="0"/>
              <a:t>　→秤設置台，袋を引っ掛け保持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969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5194" t="41141" r="6295" b="16778"/>
          <a:stretch/>
        </p:blipFill>
        <p:spPr>
          <a:xfrm>
            <a:off x="6814492" y="1828800"/>
            <a:ext cx="4896544" cy="24060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 smtClean="0"/>
              <a:t>ハンド部の設計</a:t>
            </a:r>
            <a:r>
              <a:rPr kumimoji="1" lang="en-US" altLang="ja-JP" sz="6000" dirty="0" smtClean="0"/>
              <a:t>1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600" dirty="0" smtClean="0"/>
              <a:t>費用（</a:t>
            </a:r>
            <a:r>
              <a:rPr lang="en-US" altLang="ja-JP" sz="3600" dirty="0" smtClean="0"/>
              <a:t>1200</a:t>
            </a:r>
            <a:r>
              <a:rPr lang="ja-JP" altLang="en-US" sz="3600" dirty="0" smtClean="0"/>
              <a:t>円～</a:t>
            </a:r>
            <a:r>
              <a:rPr lang="en-US" altLang="ja-JP" sz="3600" dirty="0" smtClean="0"/>
              <a:t>/</a:t>
            </a:r>
            <a:r>
              <a:rPr lang="ja-JP" altLang="en-US" sz="3600" dirty="0" smtClean="0"/>
              <a:t>個），サイズ</a:t>
            </a:r>
            <a:endParaRPr lang="en-US" altLang="ja-JP" sz="3600" dirty="0" smtClean="0"/>
          </a:p>
          <a:p>
            <a:pPr marL="4572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→５個２列</a:t>
            </a:r>
            <a:endParaRPr lang="en-US" altLang="ja-JP" sz="3600" dirty="0" smtClean="0"/>
          </a:p>
          <a:p>
            <a:pPr marL="45720" indent="0">
              <a:lnSpc>
                <a:spcPct val="50000"/>
              </a:lnSpc>
              <a:buNone/>
            </a:pPr>
            <a:endParaRPr lang="en-US" altLang="ja-JP" sz="3600" dirty="0" smtClean="0"/>
          </a:p>
          <a:p>
            <a:pPr marL="45720" indent="0">
              <a:lnSpc>
                <a:spcPct val="50000"/>
              </a:lnSpc>
              <a:buNone/>
            </a:pPr>
            <a:endParaRPr lang="en-US" altLang="ja-JP" sz="3600" dirty="0" smtClean="0"/>
          </a:p>
          <a:p>
            <a:r>
              <a:rPr kumimoji="1" lang="ja-JP" altLang="en-US" sz="3600" dirty="0"/>
              <a:t>予備</a:t>
            </a:r>
            <a:r>
              <a:rPr kumimoji="1" lang="ja-JP" altLang="en-US" sz="3600" dirty="0" smtClean="0"/>
              <a:t>実験，同じ真空パッドで３種類つかめない</a:t>
            </a:r>
            <a:endParaRPr kumimoji="1" lang="en-US" altLang="ja-JP" sz="3600" dirty="0" smtClean="0"/>
          </a:p>
          <a:p>
            <a:pPr marL="45720" indent="0">
              <a:buNone/>
            </a:pPr>
            <a:r>
              <a:rPr lang="ja-JP" altLang="en-US" sz="3600" dirty="0"/>
              <a:t>　</a:t>
            </a:r>
            <a:r>
              <a:rPr kumimoji="1" lang="ja-JP" altLang="en-US" sz="3600" dirty="0" smtClean="0"/>
              <a:t>→真空パッド２種類（</a:t>
            </a:r>
            <a:r>
              <a:rPr kumimoji="1" lang="en-US" altLang="ja-JP" sz="3600" dirty="0" smtClean="0"/>
              <a:t>Φ8mm</a:t>
            </a:r>
            <a:r>
              <a:rPr kumimoji="1" lang="ja-JP" altLang="en-US" sz="3600" dirty="0" err="1" smtClean="0"/>
              <a:t>，</a:t>
            </a:r>
            <a:r>
              <a:rPr lang="en-US" altLang="ja-JP" sz="3600" dirty="0" smtClean="0"/>
              <a:t>Φ40mm</a:t>
            </a:r>
            <a:r>
              <a:rPr kumimoji="1" lang="ja-JP" altLang="en-US" sz="3600" dirty="0" smtClean="0"/>
              <a:t>）</a:t>
            </a:r>
            <a:endParaRPr kumimoji="1" lang="en-US" altLang="ja-JP" sz="36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6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北米大陸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303439_TF02804879.potx" id="{5ADBFAD8-AF08-44C5-B999-4C05189BDB24}" vid="{3F726990-1567-4FF6-B915-676180E311CD}"/>
    </a:ext>
  </a:extLst>
</a:theme>
</file>

<file path=ppt/theme/theme2.xml><?xml version="1.0" encoding="utf-8"?>
<a:theme xmlns:a="http://schemas.openxmlformats.org/drawingml/2006/main" name="大陸アジア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602_TF02804867" id="{ADB22656-C770-455B-BF8A-CA1DC9A20B26}" vid="{CB54D5D5-08F5-4E36-9D78-E06E30FE9E2D}"/>
    </a:ext>
  </a:extLst>
</a:theme>
</file>

<file path=ppt/theme/theme3.xml><?xml version="1.0" encoding="utf-8"?>
<a:theme xmlns:a="http://schemas.openxmlformats.org/drawingml/2006/main" name="Office テーマ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世界地図シリーズ、北米大陸プレゼンテーション (ワイド画面)</Template>
  <TotalTime>146</TotalTime>
  <Words>185</Words>
  <Application>Microsoft Office PowerPoint</Application>
  <PresentationFormat>ユーザー設定</PresentationFormat>
  <Paragraphs>92</Paragraphs>
  <Slides>19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Meiryo UI</vt:lpstr>
      <vt:lpstr>ＭＳ Ｐゴシック</vt:lpstr>
      <vt:lpstr>ＭＳ ゴシック</vt:lpstr>
      <vt:lpstr>游明朝</vt:lpstr>
      <vt:lpstr>Arial</vt:lpstr>
      <vt:lpstr>Arial Black</vt:lpstr>
      <vt:lpstr>Century Gothic</vt:lpstr>
      <vt:lpstr>Times New Roman</vt:lpstr>
      <vt:lpstr>北米大陸 16x9</vt:lpstr>
      <vt:lpstr>大陸アジア 16x9</vt:lpstr>
      <vt:lpstr>PowerPoint プレゼンテーション</vt:lpstr>
      <vt:lpstr>A班の目標</vt:lpstr>
      <vt:lpstr>A班の環境設定</vt:lpstr>
      <vt:lpstr>動作図１</vt:lpstr>
      <vt:lpstr>動作図２</vt:lpstr>
      <vt:lpstr>システム構成図</vt:lpstr>
      <vt:lpstr>目標に対するアイデア1</vt:lpstr>
      <vt:lpstr>目標に対するアイデア2</vt:lpstr>
      <vt:lpstr>ハンド部の設計1</vt:lpstr>
      <vt:lpstr>ハンド部の設計2</vt:lpstr>
      <vt:lpstr>球設置台の設計</vt:lpstr>
      <vt:lpstr>PowerPoint プレゼンテーション</vt:lpstr>
      <vt:lpstr>秤設置台の設計</vt:lpstr>
      <vt:lpstr>課題をクリアするために(電気系)</vt:lpstr>
      <vt:lpstr>フローチャート</vt:lpstr>
      <vt:lpstr>PowerPoint プレゼンテーション</vt:lpstr>
      <vt:lpstr>電磁弁制御回路</vt:lpstr>
      <vt:lpstr>作業計画</vt:lpstr>
      <vt:lpstr>会計資料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基礎研究 2019年度 4H A班</dc:title>
  <dc:creator>profile</dc:creator>
  <cp:lastModifiedBy>profile</cp:lastModifiedBy>
  <cp:revision>32</cp:revision>
  <cp:lastPrinted>2019-07-10T05:20:09Z</cp:lastPrinted>
  <dcterms:created xsi:type="dcterms:W3CDTF">2019-07-09T06:07:01Z</dcterms:created>
  <dcterms:modified xsi:type="dcterms:W3CDTF">2019-07-17T05:34:28Z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