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5" r:id="rId1"/>
  </p:sldMasterIdLst>
  <p:notesMasterIdLst>
    <p:notesMasterId r:id="rId28"/>
  </p:notesMasterIdLst>
  <p:sldIdLst>
    <p:sldId id="256" r:id="rId2"/>
    <p:sldId id="271" r:id="rId3"/>
    <p:sldId id="272" r:id="rId4"/>
    <p:sldId id="257" r:id="rId5"/>
    <p:sldId id="259" r:id="rId6"/>
    <p:sldId id="276" r:id="rId7"/>
    <p:sldId id="277" r:id="rId8"/>
    <p:sldId id="278" r:id="rId9"/>
    <p:sldId id="279" r:id="rId10"/>
    <p:sldId id="280" r:id="rId11"/>
    <p:sldId id="281" r:id="rId12"/>
    <p:sldId id="282" r:id="rId13"/>
    <p:sldId id="283" r:id="rId14"/>
    <p:sldId id="260" r:id="rId15"/>
    <p:sldId id="273" r:id="rId16"/>
    <p:sldId id="274" r:id="rId17"/>
    <p:sldId id="263" r:id="rId18"/>
    <p:sldId id="275" r:id="rId19"/>
    <p:sldId id="265" r:id="rId20"/>
    <p:sldId id="266" r:id="rId21"/>
    <p:sldId id="267" r:id="rId22"/>
    <p:sldId id="268" r:id="rId23"/>
    <p:sldId id="269" r:id="rId24"/>
    <p:sldId id="270" r:id="rId25"/>
    <p:sldId id="284" r:id="rId26"/>
    <p:sldId id="285" r:id="rId2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57" d="100"/>
          <a:sy n="57" d="100"/>
        </p:scale>
        <p:origin x="72" y="3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8AE483-3BC1-4312-B6BE-ABD92E149DCE}" type="datetimeFigureOut">
              <a:rPr kumimoji="1" lang="ja-JP" altLang="en-US" smtClean="0"/>
              <a:t>2019/7/17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B9C313-192A-4914-886E-B1194E6A13B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567197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0733762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g5d11517877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Google Shape;57;g5d11517877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95654033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g5d11517877_0_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" name="Google Shape;63;g5d11517877_0_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01912356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5d11517877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5d11517877_0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0124302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578856-06C2-40E4-94E5-7B0784576A15}" type="datetimeFigureOut">
              <a:rPr kumimoji="1" lang="ja-JP" altLang="en-US" smtClean="0"/>
              <a:t>2019/7/17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77C924F1-655E-45E3-84F2-D2351E30C88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231907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とキャプショ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578856-06C2-40E4-94E5-7B0784576A15}" type="datetimeFigureOut">
              <a:rPr kumimoji="1" lang="ja-JP" altLang="en-US" smtClean="0"/>
              <a:t>2019/7/17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77C924F1-655E-45E3-84F2-D2351E30C88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44437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578856-06C2-40E4-94E5-7B0784576A15}" type="datetimeFigureOut">
              <a:rPr kumimoji="1" lang="ja-JP" altLang="en-US" smtClean="0"/>
              <a:t>2019/7/17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77C924F1-655E-45E3-84F2-D2351E30C889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719021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578856-06C2-40E4-94E5-7B0784576A15}" type="datetimeFigureOut">
              <a:rPr kumimoji="1" lang="ja-JP" altLang="en-US" smtClean="0"/>
              <a:t>2019/7/17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77C924F1-655E-45E3-84F2-D2351E30C88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7591074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付きの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578856-06C2-40E4-94E5-7B0784576A15}" type="datetimeFigureOut">
              <a:rPr kumimoji="1" lang="ja-JP" altLang="en-US" smtClean="0"/>
              <a:t>2019/7/17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77C924F1-655E-45E3-84F2-D2351E30C889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8980343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真または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578856-06C2-40E4-94E5-7B0784576A15}" type="datetimeFigureOut">
              <a:rPr kumimoji="1" lang="ja-JP" altLang="en-US" smtClean="0"/>
              <a:t>2019/7/17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77C924F1-655E-45E3-84F2-D2351E30C88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911716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578856-06C2-40E4-94E5-7B0784576A15}" type="datetimeFigureOut">
              <a:rPr kumimoji="1" lang="ja-JP" altLang="en-US" smtClean="0"/>
              <a:t>2019/7/17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924F1-655E-45E3-84F2-D2351E30C88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1623105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578856-06C2-40E4-94E5-7B0784576A15}" type="datetimeFigureOut">
              <a:rPr kumimoji="1" lang="ja-JP" altLang="en-US" smtClean="0"/>
              <a:t>2019/7/17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924F1-655E-45E3-84F2-D2351E30C88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2192824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r>
              <a:rPr lang="ja-JP" altLang="en-US" smtClean="0"/>
              <a:t>マスター タイトルの書式設定</a:t>
            </a:r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113608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609585" lvl="0" indent="-457189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1219170" lvl="1" indent="-423323">
              <a:spcBef>
                <a:spcPts val="2133"/>
              </a:spcBef>
              <a:spcAft>
                <a:spcPts val="0"/>
              </a:spcAft>
              <a:buSzPts val="1400"/>
              <a:buChar char="○"/>
              <a:defRPr/>
            </a:lvl2pPr>
            <a:lvl3pPr marL="1828754" lvl="2" indent="-423323">
              <a:spcBef>
                <a:spcPts val="2133"/>
              </a:spcBef>
              <a:spcAft>
                <a:spcPts val="0"/>
              </a:spcAft>
              <a:buSzPts val="1400"/>
              <a:buChar char="■"/>
              <a:defRPr/>
            </a:lvl3pPr>
            <a:lvl4pPr marL="2438339" lvl="3" indent="-423323">
              <a:spcBef>
                <a:spcPts val="2133"/>
              </a:spcBef>
              <a:spcAft>
                <a:spcPts val="0"/>
              </a:spcAft>
              <a:buSzPts val="1400"/>
              <a:buChar char="●"/>
              <a:defRPr/>
            </a:lvl4pPr>
            <a:lvl5pPr marL="3047924" lvl="4" indent="-423323">
              <a:spcBef>
                <a:spcPts val="2133"/>
              </a:spcBef>
              <a:spcAft>
                <a:spcPts val="0"/>
              </a:spcAft>
              <a:buSzPts val="1400"/>
              <a:buChar char="○"/>
              <a:defRPr/>
            </a:lvl5pPr>
            <a:lvl6pPr marL="3657509" lvl="5" indent="-423323">
              <a:spcBef>
                <a:spcPts val="2133"/>
              </a:spcBef>
              <a:spcAft>
                <a:spcPts val="0"/>
              </a:spcAft>
              <a:buSzPts val="1400"/>
              <a:buChar char="■"/>
              <a:defRPr/>
            </a:lvl6pPr>
            <a:lvl7pPr marL="4267093" lvl="6" indent="-423323">
              <a:spcBef>
                <a:spcPts val="2133"/>
              </a:spcBef>
              <a:spcAft>
                <a:spcPts val="0"/>
              </a:spcAft>
              <a:buSzPts val="1400"/>
              <a:buChar char="●"/>
              <a:defRPr/>
            </a:lvl7pPr>
            <a:lvl8pPr marL="4876678" lvl="7" indent="-423323">
              <a:spcBef>
                <a:spcPts val="2133"/>
              </a:spcBef>
              <a:spcAft>
                <a:spcPts val="0"/>
              </a:spcAft>
              <a:buSzPts val="1400"/>
              <a:buChar char="○"/>
              <a:defRPr/>
            </a:lvl8pPr>
            <a:lvl9pPr marL="5486263" lvl="8" indent="-423323">
              <a:spcBef>
                <a:spcPts val="2133"/>
              </a:spcBef>
              <a:spcAft>
                <a:spcPts val="2133"/>
              </a:spcAft>
              <a:buSzPts val="1400"/>
              <a:buChar char="■"/>
              <a:defRPr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-US" altLang="ja" smtClean="0"/>
              <a:pPr/>
              <a:t>‹#›</a:t>
            </a:fld>
            <a:endParaRPr lang="ja" altLang="en-US"/>
          </a:p>
        </p:txBody>
      </p:sp>
    </p:spTree>
    <p:extLst>
      <p:ext uri="{BB962C8B-B14F-4D97-AF65-F5344CB8AC3E}">
        <p14:creationId xmlns:p14="http://schemas.microsoft.com/office/powerpoint/2010/main" val="11904842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578856-06C2-40E4-94E5-7B0784576A15}" type="datetimeFigureOut">
              <a:rPr kumimoji="1" lang="ja-JP" altLang="en-US" smtClean="0"/>
              <a:t>2019/7/17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924F1-655E-45E3-84F2-D2351E30C88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854282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578856-06C2-40E4-94E5-7B0784576A15}" type="datetimeFigureOut">
              <a:rPr kumimoji="1" lang="ja-JP" altLang="en-US" smtClean="0"/>
              <a:t>2019/7/17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77C924F1-655E-45E3-84F2-D2351E30C88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899372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578856-06C2-40E4-94E5-7B0784576A15}" type="datetimeFigureOut">
              <a:rPr kumimoji="1" lang="ja-JP" altLang="en-US" smtClean="0"/>
              <a:t>2019/7/17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77C924F1-655E-45E3-84F2-D2351E30C88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372994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578856-06C2-40E4-94E5-7B0784576A15}" type="datetimeFigureOut">
              <a:rPr kumimoji="1" lang="ja-JP" altLang="en-US" smtClean="0"/>
              <a:t>2019/7/17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77C924F1-655E-45E3-84F2-D2351E30C88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15206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578856-06C2-40E4-94E5-7B0784576A15}" type="datetimeFigureOut">
              <a:rPr kumimoji="1" lang="ja-JP" altLang="en-US" smtClean="0"/>
              <a:t>2019/7/17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924F1-655E-45E3-84F2-D2351E30C88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595907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578856-06C2-40E4-94E5-7B0784576A15}" type="datetimeFigureOut">
              <a:rPr kumimoji="1" lang="ja-JP" altLang="en-US" smtClean="0"/>
              <a:t>2019/7/17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924F1-655E-45E3-84F2-D2351E30C88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189032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578856-06C2-40E4-94E5-7B0784576A15}" type="datetimeFigureOut">
              <a:rPr kumimoji="1" lang="ja-JP" altLang="en-US" smtClean="0"/>
              <a:t>2019/7/17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924F1-655E-45E3-84F2-D2351E30C88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427206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578856-06C2-40E4-94E5-7B0784576A15}" type="datetimeFigureOut">
              <a:rPr kumimoji="1" lang="ja-JP" altLang="en-US" smtClean="0"/>
              <a:t>2019/7/17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77C924F1-655E-45E3-84F2-D2351E30C88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520521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578856-06C2-40E4-94E5-7B0784576A15}" type="datetimeFigureOut">
              <a:rPr kumimoji="1" lang="ja-JP" altLang="en-US" smtClean="0"/>
              <a:t>2019/7/17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77C924F1-655E-45E3-84F2-D2351E30C88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199699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  <p:sldLayoutId id="2147483737" r:id="rId12"/>
    <p:sldLayoutId id="2147483738" r:id="rId13"/>
    <p:sldLayoutId id="2147483739" r:id="rId14"/>
    <p:sldLayoutId id="2147483740" r:id="rId15"/>
    <p:sldLayoutId id="2147483741" r:id="rId16"/>
    <p:sldLayoutId id="2147483742" r:id="rId17"/>
  </p:sldLayoutIdLst>
  <p:txStyles>
    <p:titleStyle>
      <a:lvl1pPr algn="l" defTabSz="457200" rtl="0" eaLnBrk="1" latinLnBrk="0" hangingPunct="1">
        <a:spcBef>
          <a:spcPct val="0"/>
        </a:spcBef>
        <a:buNone/>
        <a:defRPr kumimoji="1"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 kumimoji="1">
          <a:solidFill>
            <a:schemeClr val="tx2"/>
          </a:solidFill>
        </a:defRPr>
      </a:lvl2pPr>
      <a:lvl3pPr eaLnBrk="1" hangingPunct="1">
        <a:defRPr kumimoji="1">
          <a:solidFill>
            <a:schemeClr val="tx2"/>
          </a:solidFill>
        </a:defRPr>
      </a:lvl3pPr>
      <a:lvl4pPr eaLnBrk="1" hangingPunct="1">
        <a:defRPr kumimoji="1">
          <a:solidFill>
            <a:schemeClr val="tx2"/>
          </a:solidFill>
        </a:defRPr>
      </a:lvl4pPr>
      <a:lvl5pPr eaLnBrk="1" hangingPunct="1">
        <a:defRPr kumimoji="1">
          <a:solidFill>
            <a:schemeClr val="tx2"/>
          </a:solidFill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g"/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286340"/>
            <a:ext cx="9144000" cy="2387600"/>
          </a:xfrm>
        </p:spPr>
        <p:txBody>
          <a:bodyPr/>
          <a:lstStyle/>
          <a:p>
            <a:r>
              <a:rPr kumimoji="1" lang="en-US" altLang="ja-JP" dirty="0" smtClean="0"/>
              <a:t>D</a:t>
            </a:r>
            <a:r>
              <a:rPr kumimoji="1" lang="ja-JP" altLang="en-US" dirty="0" smtClean="0"/>
              <a:t>班　発表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5202238"/>
            <a:ext cx="9144000" cy="1655762"/>
          </a:xfrm>
        </p:spPr>
        <p:txBody>
          <a:bodyPr>
            <a:normAutofit/>
          </a:bodyPr>
          <a:lstStyle/>
          <a:p>
            <a:r>
              <a:rPr kumimoji="1" lang="ja-JP" altLang="en-US" sz="3200" dirty="0" smtClean="0"/>
              <a:t>上城祐貴</a:t>
            </a:r>
            <a:r>
              <a:rPr kumimoji="1" lang="ja-JP" altLang="en-US" sz="3200" dirty="0" smtClean="0"/>
              <a:t>　</a:t>
            </a:r>
            <a:r>
              <a:rPr kumimoji="1" lang="ja-JP" altLang="en-US" sz="3200" dirty="0" smtClean="0"/>
              <a:t>玄智仁</a:t>
            </a:r>
            <a:r>
              <a:rPr kumimoji="1" lang="ja-JP" altLang="en-US" sz="3200" dirty="0" smtClean="0"/>
              <a:t>　</a:t>
            </a:r>
            <a:r>
              <a:rPr kumimoji="1" lang="ja-JP" altLang="en-US" sz="3200" dirty="0" smtClean="0"/>
              <a:t>今井歩</a:t>
            </a:r>
            <a:r>
              <a:rPr kumimoji="1" lang="ja-JP" altLang="en-US" sz="3200" dirty="0" smtClean="0"/>
              <a:t>　</a:t>
            </a:r>
            <a:r>
              <a:rPr kumimoji="1" lang="ja-JP" altLang="en-US" sz="3200" dirty="0" smtClean="0"/>
              <a:t>小原友哉</a:t>
            </a:r>
            <a:r>
              <a:rPr kumimoji="1" lang="ja-JP" altLang="en-US" sz="3200" dirty="0" smtClean="0"/>
              <a:t>　</a:t>
            </a:r>
            <a:r>
              <a:rPr kumimoji="1" lang="ja-JP" altLang="en-US" sz="3200" dirty="0" smtClean="0"/>
              <a:t>町元和貴</a:t>
            </a:r>
            <a:endParaRPr kumimoji="1" lang="en-US" altLang="ja-JP" sz="3200" dirty="0" smtClean="0"/>
          </a:p>
          <a:p>
            <a:endParaRPr kumimoji="1" lang="ja-JP" altLang="en-US" sz="3200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2705100" y="2673940"/>
            <a:ext cx="68707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9600" dirty="0">
                <a:solidFill>
                  <a:srgbClr val="FF0000"/>
                </a:solidFill>
                <a:latin typeface="HGP行書体" panose="03000600000000000000" pitchFamily="66" charset="-128"/>
                <a:ea typeface="HGP行書体" panose="03000600000000000000" pitchFamily="66" charset="-128"/>
              </a:rPr>
              <a:t>小早川秀</a:t>
            </a:r>
            <a:r>
              <a:rPr lang="ja-JP" altLang="en-US" sz="9600" dirty="0" smtClean="0">
                <a:solidFill>
                  <a:srgbClr val="FF0000"/>
                </a:solidFill>
                <a:latin typeface="HGP行書体" panose="03000600000000000000" pitchFamily="66" charset="-128"/>
                <a:ea typeface="HGP行書体" panose="03000600000000000000" pitchFamily="66" charset="-128"/>
              </a:rPr>
              <a:t>秋</a:t>
            </a:r>
            <a:endParaRPr lang="en-US" altLang="ja-JP" sz="9600" dirty="0" smtClean="0">
              <a:solidFill>
                <a:srgbClr val="FF0000"/>
              </a:solidFill>
              <a:latin typeface="HGP行書体" panose="03000600000000000000" pitchFamily="66" charset="-128"/>
              <a:ea typeface="HGP行書体" panose="03000600000000000000" pitchFamily="66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2397323" y="2673940"/>
            <a:ext cx="615553" cy="30861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800" dirty="0">
                <a:solidFill>
                  <a:srgbClr val="FF0000"/>
                </a:solidFill>
              </a:rPr>
              <a:t>ロボット名</a:t>
            </a:r>
            <a:endParaRPr kumimoji="1" lang="ja-JP" altLang="en-US" sz="2800" dirty="0">
              <a:solidFill>
                <a:srgbClr val="FF0000"/>
              </a:solidFill>
            </a:endParaRPr>
          </a:p>
        </p:txBody>
      </p:sp>
      <p:pic>
        <p:nvPicPr>
          <p:cNvPr id="7" name="図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77500" y="5143500"/>
            <a:ext cx="1714500" cy="1714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5893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ロボットハンド</a:t>
            </a:r>
            <a:r>
              <a:rPr lang="ja-JP" altLang="en-US" dirty="0" smtClean="0"/>
              <a:t>構成図１－５</a:t>
            </a:r>
            <a:endParaRPr kumimoji="1" lang="ja-JP" altLang="en-US" dirty="0"/>
          </a:p>
        </p:txBody>
      </p:sp>
      <p:pic>
        <p:nvPicPr>
          <p:cNvPr id="4" name="図 3" descr="manipulator with dimensions"/>
          <p:cNvPicPr/>
          <p:nvPr/>
        </p:nvPicPr>
        <p:blipFill>
          <a:blip r:embed="rId2"/>
          <a:srcRect/>
          <a:stretch>
            <a:fillRect/>
          </a:stretch>
        </p:blipFill>
        <p:spPr>
          <a:xfrm>
            <a:off x="1288052" y="1724297"/>
            <a:ext cx="2974386" cy="4617311"/>
          </a:xfrm>
          <a:prstGeom prst="rect">
            <a:avLst/>
          </a:prstGeom>
          <a:noFill/>
          <a:ln>
            <a:noFill/>
            <a:prstDash/>
          </a:ln>
        </p:spPr>
      </p:pic>
      <p:sp>
        <p:nvSpPr>
          <p:cNvPr id="5" name="テキスト ボックス 4"/>
          <p:cNvSpPr txBox="1"/>
          <p:nvPr/>
        </p:nvSpPr>
        <p:spPr>
          <a:xfrm>
            <a:off x="4606194" y="2147687"/>
            <a:ext cx="7160935" cy="338554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 smtClean="0"/>
              <a:t>マニピュレータ</a:t>
            </a:r>
            <a:endParaRPr kumimoji="1" lang="en-US" altLang="ja-JP" sz="3200" dirty="0" smtClean="0"/>
          </a:p>
          <a:p>
            <a:endParaRPr kumimoji="1" lang="en-US" altLang="ja-JP" sz="3200" dirty="0" smtClean="0"/>
          </a:p>
          <a:p>
            <a:r>
              <a:rPr kumimoji="1" lang="ja-JP" altLang="en-US" sz="3200" dirty="0" smtClean="0"/>
              <a:t>サーボモータと接続して使用</a:t>
            </a:r>
            <a:endParaRPr kumimoji="1" lang="en-US" altLang="ja-JP" sz="3200" dirty="0" smtClean="0"/>
          </a:p>
          <a:p>
            <a:endParaRPr kumimoji="1" lang="en-US" altLang="ja-JP" sz="3200" dirty="0" smtClean="0"/>
          </a:p>
          <a:p>
            <a:r>
              <a:rPr lang="ja-JP" altLang="en-US" sz="3200" dirty="0"/>
              <a:t>円盤を回転</a:t>
            </a:r>
            <a:r>
              <a:rPr lang="ja-JP" altLang="en-US" sz="3200" dirty="0" smtClean="0"/>
              <a:t>させ上下の直線運動を作る</a:t>
            </a:r>
            <a:endParaRPr lang="en-US" altLang="ja-JP" sz="3200" dirty="0" smtClean="0"/>
          </a:p>
          <a:p>
            <a:endParaRPr kumimoji="1" lang="en-US" altLang="ja-JP" dirty="0" smtClean="0"/>
          </a:p>
          <a:p>
            <a:endParaRPr lang="en-US" altLang="ja-JP" dirty="0"/>
          </a:p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890847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ロボットハンド</a:t>
            </a:r>
            <a:r>
              <a:rPr lang="ja-JP" altLang="en-US" dirty="0" smtClean="0"/>
              <a:t>構成図１－６</a:t>
            </a:r>
            <a:endParaRPr kumimoji="1" lang="ja-JP" altLang="en-US" dirty="0"/>
          </a:p>
        </p:txBody>
      </p:sp>
      <p:pic>
        <p:nvPicPr>
          <p:cNvPr id="4" name="コンテンツ プレースホルダー 3" descr="manipulator base with dimensions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186455" y="1786437"/>
            <a:ext cx="4175935" cy="4351338"/>
          </a:xfrm>
          <a:prstGeom prst="rect">
            <a:avLst/>
          </a:prstGeom>
          <a:noFill/>
          <a:ln>
            <a:noFill/>
            <a:prstDash/>
          </a:ln>
        </p:spPr>
      </p:pic>
      <p:sp>
        <p:nvSpPr>
          <p:cNvPr id="5" name="テキスト ボックス 4"/>
          <p:cNvSpPr txBox="1"/>
          <p:nvPr/>
        </p:nvSpPr>
        <p:spPr>
          <a:xfrm>
            <a:off x="6021977" y="2259874"/>
            <a:ext cx="5929828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 smtClean="0"/>
              <a:t>回転する円盤</a:t>
            </a:r>
            <a:endParaRPr kumimoji="1" lang="en-US" altLang="ja-JP" sz="3200" dirty="0" smtClean="0"/>
          </a:p>
          <a:p>
            <a:endParaRPr lang="en-US" altLang="ja-JP" sz="3200" dirty="0"/>
          </a:p>
          <a:p>
            <a:r>
              <a:rPr kumimoji="1" lang="ja-JP" altLang="en-US" sz="3200" dirty="0" smtClean="0"/>
              <a:t>ハンド基盤部と同じアクリル板</a:t>
            </a:r>
            <a:endParaRPr kumimoji="1" lang="ja-JP" altLang="en-US" sz="3200" dirty="0"/>
          </a:p>
        </p:txBody>
      </p:sp>
    </p:spTree>
    <p:extLst>
      <p:ext uri="{BB962C8B-B14F-4D97-AF65-F5344CB8AC3E}">
        <p14:creationId xmlns:p14="http://schemas.microsoft.com/office/powerpoint/2010/main" val="2704745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ロボットハンド構成図</a:t>
            </a:r>
            <a:endParaRPr kumimoji="1" lang="ja-JP" altLang="en-US" dirty="0"/>
          </a:p>
        </p:txBody>
      </p:sp>
      <p:pic>
        <p:nvPicPr>
          <p:cNvPr id="4" name="図 3" descr="manipulator link with dimensions"/>
          <p:cNvPicPr/>
          <p:nvPr/>
        </p:nvPicPr>
        <p:blipFill rotWithShape="1">
          <a:blip r:embed="rId2"/>
          <a:srcRect r="6367"/>
          <a:stretch/>
        </p:blipFill>
        <p:spPr>
          <a:xfrm>
            <a:off x="410800" y="1985553"/>
            <a:ext cx="5626930" cy="3686811"/>
          </a:xfrm>
          <a:prstGeom prst="rect">
            <a:avLst/>
          </a:prstGeom>
          <a:noFill/>
          <a:ln>
            <a:noFill/>
            <a:prstDash/>
          </a:ln>
        </p:spPr>
      </p:pic>
      <p:sp>
        <p:nvSpPr>
          <p:cNvPr id="5" name="テキスト ボックス 4"/>
          <p:cNvSpPr txBox="1"/>
          <p:nvPr/>
        </p:nvSpPr>
        <p:spPr>
          <a:xfrm>
            <a:off x="6037730" y="2261038"/>
            <a:ext cx="6340197" cy="184665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 smtClean="0"/>
              <a:t>円盤とスライダを接続するリンク</a:t>
            </a:r>
            <a:endParaRPr kumimoji="1" lang="en-US" altLang="ja-JP" sz="3200" dirty="0" smtClean="0"/>
          </a:p>
          <a:p>
            <a:endParaRPr lang="en-US" altLang="ja-JP" sz="3200" dirty="0"/>
          </a:p>
          <a:p>
            <a:endParaRPr kumimoji="1" lang="en-US" altLang="ja-JP" sz="3200" dirty="0" smtClean="0"/>
          </a:p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801924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ロボットハンド構成図１－７</a:t>
            </a:r>
            <a:endParaRPr kumimoji="1" lang="ja-JP" altLang="en-US" dirty="0"/>
          </a:p>
        </p:txBody>
      </p:sp>
      <p:pic>
        <p:nvPicPr>
          <p:cNvPr id="4" name="図 3" descr="slider rail with dimensions"/>
          <p:cNvPicPr/>
          <p:nvPr/>
        </p:nvPicPr>
        <p:blipFill>
          <a:blip r:embed="rId2"/>
          <a:srcRect/>
          <a:stretch>
            <a:fillRect/>
          </a:stretch>
        </p:blipFill>
        <p:spPr>
          <a:xfrm>
            <a:off x="685800" y="1690688"/>
            <a:ext cx="5029200" cy="4695825"/>
          </a:xfrm>
          <a:prstGeom prst="rect">
            <a:avLst/>
          </a:prstGeom>
          <a:noFill/>
          <a:ln>
            <a:noFill/>
            <a:prstDash/>
          </a:ln>
        </p:spPr>
      </p:pic>
      <p:sp>
        <p:nvSpPr>
          <p:cNvPr id="5" name="テキスト ボックス 4"/>
          <p:cNvSpPr txBox="1"/>
          <p:nvPr/>
        </p:nvSpPr>
        <p:spPr>
          <a:xfrm>
            <a:off x="5834340" y="2438400"/>
            <a:ext cx="551946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3200" dirty="0" smtClean="0"/>
              <a:t>回転運動→直線運動のレール</a:t>
            </a:r>
            <a:endParaRPr kumimoji="1" lang="ja-JP" altLang="en-US" sz="3200" dirty="0"/>
          </a:p>
        </p:txBody>
      </p:sp>
    </p:spTree>
    <p:extLst>
      <p:ext uri="{BB962C8B-B14F-4D97-AF65-F5344CB8AC3E}">
        <p14:creationId xmlns:p14="http://schemas.microsoft.com/office/powerpoint/2010/main" val="2972148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ロボットハンド部品対応図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54219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>
            <a:spLocks noGrp="1"/>
          </p:cNvSpPr>
          <p:nvPr>
            <p:ph type="ctrTitle"/>
          </p:nvPr>
        </p:nvSpPr>
        <p:spPr>
          <a:xfrm>
            <a:off x="479377" y="692200"/>
            <a:ext cx="11360800" cy="27368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b" anchorCtr="0">
            <a:noAutofit/>
          </a:bodyPr>
          <a:lstStyle/>
          <a:p>
            <a:pPr marL="2438339">
              <a:spcBef>
                <a:spcPts val="0"/>
              </a:spcBef>
            </a:pPr>
            <a:r>
              <a:rPr lang="ja" altLang="en-US" sz="8000">
                <a:latin typeface="MS PGothic"/>
                <a:ea typeface="MS PGothic"/>
                <a:cs typeface="MS PGothic"/>
                <a:sym typeface="MS PGothic"/>
              </a:rPr>
              <a:t>動作のポイント</a:t>
            </a:r>
            <a:endParaRPr sz="8000">
              <a:latin typeface="MS PGothic"/>
              <a:ea typeface="MS PGothic"/>
              <a:cs typeface="MS PGothic"/>
              <a:sym typeface="MS PGothic"/>
            </a:endParaRPr>
          </a:p>
        </p:txBody>
      </p:sp>
    </p:spTree>
    <p:extLst>
      <p:ext uri="{BB962C8B-B14F-4D97-AF65-F5344CB8AC3E}">
        <p14:creationId xmlns:p14="http://schemas.microsoft.com/office/powerpoint/2010/main" val="395595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4"/>
          <p:cNvSpPr txBox="1">
            <a:spLocks noGrp="1"/>
          </p:cNvSpPr>
          <p:nvPr>
            <p:ph type="title"/>
          </p:nvPr>
        </p:nvSpPr>
        <p:spPr>
          <a:xfrm>
            <a:off x="415600" y="545433"/>
            <a:ext cx="11360800" cy="7636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Autofit/>
          </a:bodyPr>
          <a:lstStyle/>
          <a:p>
            <a:r>
              <a:rPr lang="ja" altLang="en-US" sz="6400">
                <a:latin typeface="MS PGothic"/>
                <a:ea typeface="MS PGothic"/>
                <a:cs typeface="MS PGothic"/>
                <a:sym typeface="MS PGothic"/>
              </a:rPr>
              <a:t>要点</a:t>
            </a:r>
            <a:endParaRPr sz="6400">
              <a:latin typeface="MS PGothic"/>
              <a:ea typeface="MS PGothic"/>
              <a:cs typeface="MS PGothic"/>
              <a:sym typeface="MS PGothic"/>
            </a:endParaRPr>
          </a:p>
          <a:p>
            <a:endParaRPr/>
          </a:p>
        </p:txBody>
      </p:sp>
      <p:sp>
        <p:nvSpPr>
          <p:cNvPr id="60" name="Google Shape;60;p14"/>
          <p:cNvSpPr txBox="1">
            <a:spLocks noGrp="1"/>
          </p:cNvSpPr>
          <p:nvPr>
            <p:ph type="body" idx="1"/>
          </p:nvPr>
        </p:nvSpPr>
        <p:spPr>
          <a:xfrm>
            <a:off x="415600" y="1855467"/>
            <a:ext cx="11360800" cy="45552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Autofit/>
          </a:bodyPr>
          <a:lstStyle/>
          <a:p>
            <a:pPr marL="0" indent="0">
              <a:buNone/>
            </a:pPr>
            <a:endParaRPr sz="4000" dirty="0"/>
          </a:p>
          <a:p>
            <a:pPr marL="0" indent="0">
              <a:spcBef>
                <a:spcPts val="2133"/>
              </a:spcBef>
              <a:buNone/>
            </a:pPr>
            <a:r>
              <a:rPr lang="ja" altLang="en-US" sz="4000" dirty="0"/>
              <a:t>・ワイヤーの張力でアームを動作させる</a:t>
            </a:r>
            <a:endParaRPr sz="4000" dirty="0"/>
          </a:p>
          <a:p>
            <a:pPr marL="0" indent="0">
              <a:spcBef>
                <a:spcPts val="2133"/>
              </a:spcBef>
              <a:buNone/>
            </a:pPr>
            <a:endParaRPr sz="4000" dirty="0"/>
          </a:p>
          <a:p>
            <a:pPr marL="0" indent="0">
              <a:spcBef>
                <a:spcPts val="2133"/>
              </a:spcBef>
              <a:buNone/>
            </a:pPr>
            <a:r>
              <a:rPr lang="ja" altLang="en-US" sz="4000" dirty="0"/>
              <a:t>・多関節構造でいろいろなサイズの球体に対応</a:t>
            </a:r>
            <a:endParaRPr sz="4000" dirty="0"/>
          </a:p>
          <a:p>
            <a:pPr marL="0" indent="0">
              <a:spcBef>
                <a:spcPts val="2133"/>
              </a:spcBef>
              <a:buNone/>
            </a:pPr>
            <a:endParaRPr dirty="0"/>
          </a:p>
          <a:p>
            <a:pPr marL="0" indent="0">
              <a:spcBef>
                <a:spcPts val="2133"/>
              </a:spcBef>
              <a:spcAft>
                <a:spcPts val="2133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822804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5"/>
          <p:cNvSpPr txBox="1">
            <a:spLocks noGrp="1"/>
          </p:cNvSpPr>
          <p:nvPr>
            <p:ph type="title"/>
          </p:nvPr>
        </p:nvSpPr>
        <p:spPr>
          <a:xfrm>
            <a:off x="1269153" y="2936500"/>
            <a:ext cx="11360800" cy="7636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Autofit/>
          </a:bodyPr>
          <a:lstStyle/>
          <a:p>
            <a:r>
              <a:rPr lang="ja" altLang="en-US" sz="6400" dirty="0"/>
              <a:t>・夏季休業中</a:t>
            </a:r>
            <a:r>
              <a:rPr lang="ja-JP" altLang="en-US" sz="6400" dirty="0"/>
              <a:t>にすること</a:t>
            </a:r>
            <a:endParaRPr sz="6400" dirty="0"/>
          </a:p>
        </p:txBody>
      </p:sp>
    </p:spTree>
    <p:extLst>
      <p:ext uri="{BB962C8B-B14F-4D97-AF65-F5344CB8AC3E}">
        <p14:creationId xmlns:p14="http://schemas.microsoft.com/office/powerpoint/2010/main" val="380200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6"/>
          <p:cNvSpPr txBox="1">
            <a:spLocks noGrp="1"/>
          </p:cNvSpPr>
          <p:nvPr>
            <p:ph type="title"/>
          </p:nvPr>
        </p:nvSpPr>
        <p:spPr>
          <a:xfrm>
            <a:off x="415600" y="555100"/>
            <a:ext cx="11360800" cy="7636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Autofit/>
          </a:bodyPr>
          <a:lstStyle/>
          <a:p>
            <a:r>
              <a:rPr lang="ja" altLang="en-US" sz="4000"/>
              <a:t>夏休みの間の実験について</a:t>
            </a:r>
            <a:r>
              <a:rPr lang="ja"/>
              <a:t>	</a:t>
            </a:r>
            <a:endParaRPr/>
          </a:p>
          <a:p>
            <a:endParaRPr/>
          </a:p>
        </p:txBody>
      </p:sp>
      <p:sp>
        <p:nvSpPr>
          <p:cNvPr id="71" name="Google Shape;71;p16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11360800" cy="45552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Autofit/>
          </a:bodyPr>
          <a:lstStyle/>
          <a:p>
            <a:pPr marL="0" indent="0">
              <a:buNone/>
            </a:pPr>
            <a:r>
              <a:rPr lang="ja" altLang="en-US" sz="3200"/>
              <a:t>・初期モデルの作成</a:t>
            </a:r>
            <a:endParaRPr sz="3200"/>
          </a:p>
          <a:p>
            <a:pPr marL="0" indent="0">
              <a:spcBef>
                <a:spcPts val="2133"/>
              </a:spcBef>
              <a:buNone/>
            </a:pPr>
            <a:r>
              <a:rPr lang="ja" altLang="en-US" sz="3200"/>
              <a:t>・関節部の干渉の調整</a:t>
            </a:r>
            <a:endParaRPr sz="3200"/>
          </a:p>
          <a:p>
            <a:pPr marL="0" indent="0">
              <a:spcBef>
                <a:spcPts val="2133"/>
              </a:spcBef>
              <a:buNone/>
            </a:pPr>
            <a:r>
              <a:rPr lang="ja" altLang="en-US" sz="3200"/>
              <a:t>・ワイヤーを引く長さの調整</a:t>
            </a:r>
            <a:endParaRPr sz="3200"/>
          </a:p>
          <a:p>
            <a:pPr marL="0" indent="0">
              <a:spcBef>
                <a:spcPts val="2133"/>
              </a:spcBef>
              <a:spcAft>
                <a:spcPts val="2133"/>
              </a:spcAft>
              <a:buNone/>
            </a:pPr>
            <a:r>
              <a:rPr lang="ja" altLang="en-US" sz="3200"/>
              <a:t>・マニピュレータの動作確認</a:t>
            </a:r>
            <a:endParaRPr sz="3200"/>
          </a:p>
        </p:txBody>
      </p:sp>
    </p:spTree>
    <p:extLst>
      <p:ext uri="{BB962C8B-B14F-4D97-AF65-F5344CB8AC3E}">
        <p14:creationId xmlns:p14="http://schemas.microsoft.com/office/powerpoint/2010/main" val="614215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ja-JP" altLang="en-US" dirty="0" smtClean="0"/>
              <a:t>玄　智仁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23506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-3335866" y="-1028171"/>
            <a:ext cx="9144000" cy="2387600"/>
          </a:xfrm>
        </p:spPr>
        <p:txBody>
          <a:bodyPr/>
          <a:lstStyle/>
          <a:p>
            <a:r>
              <a:rPr kumimoji="1" lang="ja-JP" altLang="en-US" dirty="0" smtClean="0"/>
              <a:t>分担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2421467" y="1553104"/>
            <a:ext cx="9144000" cy="3577695"/>
          </a:xfrm>
        </p:spPr>
        <p:txBody>
          <a:bodyPr/>
          <a:lstStyle/>
          <a:p>
            <a:pPr algn="l"/>
            <a:r>
              <a:rPr kumimoji="1" lang="ja-JP" altLang="en-US" sz="4000" dirty="0" smtClean="0"/>
              <a:t>上城</a:t>
            </a:r>
            <a:r>
              <a:rPr kumimoji="1" lang="ja-JP" altLang="en-US" sz="4000" dirty="0" err="1" smtClean="0"/>
              <a:t>ー</a:t>
            </a:r>
            <a:r>
              <a:rPr kumimoji="1" lang="ja-JP" altLang="en-US" sz="4000" dirty="0" smtClean="0"/>
              <a:t>管理、ロボット製作</a:t>
            </a:r>
            <a:endParaRPr kumimoji="1" lang="en-US" altLang="ja-JP" sz="4000" dirty="0" smtClean="0"/>
          </a:p>
          <a:p>
            <a:pPr algn="l"/>
            <a:endParaRPr lang="en-US" altLang="ja-JP" sz="4000" dirty="0"/>
          </a:p>
          <a:p>
            <a:pPr algn="l"/>
            <a:r>
              <a:rPr kumimoji="1" lang="ja-JP" altLang="en-US" sz="4000" dirty="0" smtClean="0"/>
              <a:t>小原</a:t>
            </a:r>
            <a:r>
              <a:rPr kumimoji="1" lang="ja-JP" altLang="en-US" sz="4000" dirty="0" err="1" smtClean="0"/>
              <a:t>ー</a:t>
            </a:r>
            <a:r>
              <a:rPr kumimoji="1" lang="ja-JP" altLang="en-US" sz="4000" dirty="0" smtClean="0"/>
              <a:t>機械系、物品購入</a:t>
            </a:r>
            <a:endParaRPr kumimoji="1" lang="en-US" altLang="ja-JP" sz="4000" dirty="0" smtClean="0"/>
          </a:p>
          <a:p>
            <a:pPr algn="l"/>
            <a:r>
              <a:rPr lang="ja-JP" altLang="en-US" sz="4000" dirty="0" smtClean="0"/>
              <a:t>今井</a:t>
            </a:r>
            <a:r>
              <a:rPr lang="ja-JP" altLang="en-US" sz="4000" dirty="0" err="1" smtClean="0"/>
              <a:t>ー</a:t>
            </a:r>
            <a:r>
              <a:rPr lang="ja-JP" altLang="en-US" sz="4000" dirty="0" smtClean="0"/>
              <a:t>機械系</a:t>
            </a:r>
            <a:endParaRPr lang="en-US" altLang="ja-JP" sz="4000" dirty="0" smtClean="0"/>
          </a:p>
          <a:p>
            <a:pPr algn="l"/>
            <a:endParaRPr kumimoji="1" lang="en-US" altLang="ja-JP" sz="4000" dirty="0"/>
          </a:p>
          <a:p>
            <a:pPr algn="l"/>
            <a:r>
              <a:rPr lang="ja-JP" altLang="en-US" sz="4000" dirty="0" smtClean="0"/>
              <a:t>玄　</a:t>
            </a:r>
            <a:r>
              <a:rPr lang="ja-JP" altLang="en-US" sz="4000" dirty="0" err="1" smtClean="0"/>
              <a:t>ー</a:t>
            </a:r>
            <a:r>
              <a:rPr lang="ja-JP" altLang="en-US" sz="4000" dirty="0" smtClean="0"/>
              <a:t>電気系</a:t>
            </a:r>
            <a:endParaRPr lang="en-US" altLang="ja-JP" sz="4000" dirty="0" smtClean="0"/>
          </a:p>
          <a:p>
            <a:pPr algn="l"/>
            <a:r>
              <a:rPr kumimoji="1" lang="ja-JP" altLang="en-US" sz="4000" dirty="0" smtClean="0"/>
              <a:t>町本</a:t>
            </a:r>
            <a:r>
              <a:rPr kumimoji="1" lang="ja-JP" altLang="en-US" sz="4000" dirty="0" err="1" smtClean="0"/>
              <a:t>ー</a:t>
            </a:r>
            <a:r>
              <a:rPr kumimoji="1" lang="ja-JP" altLang="en-US" sz="4000" dirty="0" smtClean="0"/>
              <a:t>電気系</a:t>
            </a:r>
            <a:endParaRPr kumimoji="1" lang="en-US" altLang="ja-JP" sz="4000" dirty="0" smtClean="0"/>
          </a:p>
          <a:p>
            <a:pPr algn="l"/>
            <a:endParaRPr lang="en-US" altLang="ja-JP" sz="4000" dirty="0"/>
          </a:p>
          <a:p>
            <a:pPr algn="l"/>
            <a:endParaRPr kumimoji="1" lang="en-US" altLang="ja-JP" dirty="0" smtClean="0"/>
          </a:p>
        </p:txBody>
      </p:sp>
    </p:spTree>
    <p:extLst>
      <p:ext uri="{BB962C8B-B14F-4D97-AF65-F5344CB8AC3E}">
        <p14:creationId xmlns:p14="http://schemas.microsoft.com/office/powerpoint/2010/main" val="3293420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469" t="8169" r="14469"/>
          <a:stretch/>
        </p:blipFill>
        <p:spPr>
          <a:xfrm>
            <a:off x="1867435" y="489397"/>
            <a:ext cx="8189632" cy="5950040"/>
          </a:xfrm>
          <a:prstGeom prst="rect">
            <a:avLst/>
          </a:prstGeom>
          <a:ln>
            <a:solidFill>
              <a:schemeClr val="bg1"/>
            </a:solidFill>
          </a:ln>
        </p:spPr>
      </p:pic>
      <p:cxnSp>
        <p:nvCxnSpPr>
          <p:cNvPr id="6" name="直線矢印コネクタ 5"/>
          <p:cNvCxnSpPr/>
          <p:nvPr/>
        </p:nvCxnSpPr>
        <p:spPr>
          <a:xfrm>
            <a:off x="5009882" y="1532586"/>
            <a:ext cx="0" cy="515155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テキスト ボックス 6"/>
          <p:cNvSpPr txBox="1"/>
          <p:nvPr/>
        </p:nvSpPr>
        <p:spPr>
          <a:xfrm>
            <a:off x="7830356" y="656822"/>
            <a:ext cx="2924198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400" dirty="0" smtClean="0"/>
              <a:t>数値を入力</a:t>
            </a:r>
            <a:endParaRPr kumimoji="1" lang="ja-JP" altLang="en-US" sz="4400" dirty="0"/>
          </a:p>
        </p:txBody>
      </p:sp>
      <p:sp>
        <p:nvSpPr>
          <p:cNvPr id="8" name="円弧 7"/>
          <p:cNvSpPr/>
          <p:nvPr/>
        </p:nvSpPr>
        <p:spPr>
          <a:xfrm>
            <a:off x="5215944" y="888643"/>
            <a:ext cx="2614411" cy="888642"/>
          </a:xfrm>
          <a:custGeom>
            <a:avLst/>
            <a:gdLst>
              <a:gd name="connsiteX0" fmla="*/ 1081825 w 2163651"/>
              <a:gd name="connsiteY0" fmla="*/ 0 h 772733"/>
              <a:gd name="connsiteX1" fmla="*/ 2154592 w 2163651"/>
              <a:gd name="connsiteY1" fmla="*/ 336471 h 772733"/>
              <a:gd name="connsiteX2" fmla="*/ 1081826 w 2163651"/>
              <a:gd name="connsiteY2" fmla="*/ 386367 h 772733"/>
              <a:gd name="connsiteX3" fmla="*/ 1081825 w 2163651"/>
              <a:gd name="connsiteY3" fmla="*/ 0 h 772733"/>
              <a:gd name="connsiteX0" fmla="*/ 1081825 w 2163651"/>
              <a:gd name="connsiteY0" fmla="*/ 0 h 772733"/>
              <a:gd name="connsiteX1" fmla="*/ 2154592 w 2163651"/>
              <a:gd name="connsiteY1" fmla="*/ 336471 h 772733"/>
              <a:gd name="connsiteX0" fmla="*/ 1080135 w 2152902"/>
              <a:gd name="connsiteY0" fmla="*/ 0 h 812990"/>
              <a:gd name="connsiteX1" fmla="*/ 2152902 w 2152902"/>
              <a:gd name="connsiteY1" fmla="*/ 336471 h 812990"/>
              <a:gd name="connsiteX2" fmla="*/ 1080136 w 2152902"/>
              <a:gd name="connsiteY2" fmla="*/ 386367 h 812990"/>
              <a:gd name="connsiteX3" fmla="*/ 1080135 w 2152902"/>
              <a:gd name="connsiteY3" fmla="*/ 0 h 812990"/>
              <a:gd name="connsiteX0" fmla="*/ 1080135 w 2152902"/>
              <a:gd name="connsiteY0" fmla="*/ 0 h 812990"/>
              <a:gd name="connsiteX1" fmla="*/ 2130 w 2152902"/>
              <a:gd name="connsiteY1" fmla="*/ 812990 h 812990"/>
              <a:gd name="connsiteX0" fmla="*/ 1079172 w 2572308"/>
              <a:gd name="connsiteY0" fmla="*/ 38636 h 851626"/>
              <a:gd name="connsiteX1" fmla="*/ 2151939 w 2572308"/>
              <a:gd name="connsiteY1" fmla="*/ 375107 h 851626"/>
              <a:gd name="connsiteX2" fmla="*/ 1079173 w 2572308"/>
              <a:gd name="connsiteY2" fmla="*/ 425003 h 851626"/>
              <a:gd name="connsiteX3" fmla="*/ 1079172 w 2572308"/>
              <a:gd name="connsiteY3" fmla="*/ 38636 h 851626"/>
              <a:gd name="connsiteX0" fmla="*/ 2508727 w 2572308"/>
              <a:gd name="connsiteY0" fmla="*/ 0 h 851626"/>
              <a:gd name="connsiteX1" fmla="*/ 1167 w 2572308"/>
              <a:gd name="connsiteY1" fmla="*/ 851626 h 851626"/>
              <a:gd name="connsiteX0" fmla="*/ 1079226 w 2433389"/>
              <a:gd name="connsiteY0" fmla="*/ 0 h 812990"/>
              <a:gd name="connsiteX1" fmla="*/ 2151993 w 2433389"/>
              <a:gd name="connsiteY1" fmla="*/ 336471 h 812990"/>
              <a:gd name="connsiteX2" fmla="*/ 1079227 w 2433389"/>
              <a:gd name="connsiteY2" fmla="*/ 386367 h 812990"/>
              <a:gd name="connsiteX3" fmla="*/ 1079226 w 2433389"/>
              <a:gd name="connsiteY3" fmla="*/ 0 h 812990"/>
              <a:gd name="connsiteX0" fmla="*/ 2367114 w 2433389"/>
              <a:gd name="connsiteY0" fmla="*/ 25758 h 812990"/>
              <a:gd name="connsiteX1" fmla="*/ 1221 w 2433389"/>
              <a:gd name="connsiteY1" fmla="*/ 812990 h 812990"/>
              <a:gd name="connsiteX0" fmla="*/ 1079643 w 2367531"/>
              <a:gd name="connsiteY0" fmla="*/ 0 h 812990"/>
              <a:gd name="connsiteX1" fmla="*/ 2152410 w 2367531"/>
              <a:gd name="connsiteY1" fmla="*/ 336471 h 812990"/>
              <a:gd name="connsiteX2" fmla="*/ 1079644 w 2367531"/>
              <a:gd name="connsiteY2" fmla="*/ 386367 h 812990"/>
              <a:gd name="connsiteX3" fmla="*/ 1079643 w 2367531"/>
              <a:gd name="connsiteY3" fmla="*/ 0 h 812990"/>
              <a:gd name="connsiteX0" fmla="*/ 2367531 w 2367531"/>
              <a:gd name="connsiteY0" fmla="*/ 25758 h 812990"/>
              <a:gd name="connsiteX1" fmla="*/ 1638 w 2367531"/>
              <a:gd name="connsiteY1" fmla="*/ 812990 h 812990"/>
              <a:gd name="connsiteX0" fmla="*/ 1079643 w 2367531"/>
              <a:gd name="connsiteY0" fmla="*/ 0 h 812990"/>
              <a:gd name="connsiteX1" fmla="*/ 2152410 w 2367531"/>
              <a:gd name="connsiteY1" fmla="*/ 336471 h 812990"/>
              <a:gd name="connsiteX2" fmla="*/ 757672 w 2367531"/>
              <a:gd name="connsiteY2" fmla="*/ 270457 h 812990"/>
              <a:gd name="connsiteX3" fmla="*/ 1079643 w 2367531"/>
              <a:gd name="connsiteY3" fmla="*/ 0 h 812990"/>
              <a:gd name="connsiteX0" fmla="*/ 2367531 w 2367531"/>
              <a:gd name="connsiteY0" fmla="*/ 25758 h 812990"/>
              <a:gd name="connsiteX1" fmla="*/ 1638 w 2367531"/>
              <a:gd name="connsiteY1" fmla="*/ 812990 h 812990"/>
              <a:gd name="connsiteX0" fmla="*/ 1079531 w 2534844"/>
              <a:gd name="connsiteY0" fmla="*/ 0 h 812990"/>
              <a:gd name="connsiteX1" fmla="*/ 2152298 w 2534844"/>
              <a:gd name="connsiteY1" fmla="*/ 336471 h 812990"/>
              <a:gd name="connsiteX2" fmla="*/ 757560 w 2534844"/>
              <a:gd name="connsiteY2" fmla="*/ 270457 h 812990"/>
              <a:gd name="connsiteX3" fmla="*/ 1079531 w 2534844"/>
              <a:gd name="connsiteY3" fmla="*/ 0 h 812990"/>
              <a:gd name="connsiteX0" fmla="*/ 2534844 w 2534844"/>
              <a:gd name="connsiteY0" fmla="*/ 90152 h 812990"/>
              <a:gd name="connsiteX1" fmla="*/ 1526 w 2534844"/>
              <a:gd name="connsiteY1" fmla="*/ 812990 h 8129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534844" h="812990" stroke="0" extrusionOk="0">
                <a:moveTo>
                  <a:pt x="1079531" y="0"/>
                </a:moveTo>
                <a:cubicBezTo>
                  <a:pt x="1623000" y="0"/>
                  <a:pt x="2082114" y="144000"/>
                  <a:pt x="2152298" y="336471"/>
                </a:cubicBezTo>
                <a:lnTo>
                  <a:pt x="757560" y="270457"/>
                </a:lnTo>
                <a:cubicBezTo>
                  <a:pt x="757560" y="141668"/>
                  <a:pt x="1079531" y="128789"/>
                  <a:pt x="1079531" y="0"/>
                </a:cubicBezTo>
                <a:close/>
              </a:path>
              <a:path w="2534844" h="812990" fill="none">
                <a:moveTo>
                  <a:pt x="2534844" y="90152"/>
                </a:moveTo>
                <a:cubicBezTo>
                  <a:pt x="2305581" y="-12879"/>
                  <a:pt x="-68658" y="620519"/>
                  <a:pt x="1526" y="812990"/>
                </a:cubicBezTo>
              </a:path>
            </a:pathLst>
          </a:cu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rgbClr val="FF0000"/>
              </a:solidFill>
            </a:endParaRPr>
          </a:p>
        </p:txBody>
      </p:sp>
      <p:cxnSp>
        <p:nvCxnSpPr>
          <p:cNvPr id="11" name="直線矢印コネクタ 10"/>
          <p:cNvCxnSpPr/>
          <p:nvPr/>
        </p:nvCxnSpPr>
        <p:spPr>
          <a:xfrm>
            <a:off x="4866068" y="2869842"/>
            <a:ext cx="2146" cy="955183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円弧 7"/>
          <p:cNvSpPr/>
          <p:nvPr/>
        </p:nvSpPr>
        <p:spPr>
          <a:xfrm>
            <a:off x="2059546" y="3178936"/>
            <a:ext cx="2614411" cy="888642"/>
          </a:xfrm>
          <a:custGeom>
            <a:avLst/>
            <a:gdLst>
              <a:gd name="connsiteX0" fmla="*/ 1081825 w 2163651"/>
              <a:gd name="connsiteY0" fmla="*/ 0 h 772733"/>
              <a:gd name="connsiteX1" fmla="*/ 2154592 w 2163651"/>
              <a:gd name="connsiteY1" fmla="*/ 336471 h 772733"/>
              <a:gd name="connsiteX2" fmla="*/ 1081826 w 2163651"/>
              <a:gd name="connsiteY2" fmla="*/ 386367 h 772733"/>
              <a:gd name="connsiteX3" fmla="*/ 1081825 w 2163651"/>
              <a:gd name="connsiteY3" fmla="*/ 0 h 772733"/>
              <a:gd name="connsiteX0" fmla="*/ 1081825 w 2163651"/>
              <a:gd name="connsiteY0" fmla="*/ 0 h 772733"/>
              <a:gd name="connsiteX1" fmla="*/ 2154592 w 2163651"/>
              <a:gd name="connsiteY1" fmla="*/ 336471 h 772733"/>
              <a:gd name="connsiteX0" fmla="*/ 1080135 w 2152902"/>
              <a:gd name="connsiteY0" fmla="*/ 0 h 812990"/>
              <a:gd name="connsiteX1" fmla="*/ 2152902 w 2152902"/>
              <a:gd name="connsiteY1" fmla="*/ 336471 h 812990"/>
              <a:gd name="connsiteX2" fmla="*/ 1080136 w 2152902"/>
              <a:gd name="connsiteY2" fmla="*/ 386367 h 812990"/>
              <a:gd name="connsiteX3" fmla="*/ 1080135 w 2152902"/>
              <a:gd name="connsiteY3" fmla="*/ 0 h 812990"/>
              <a:gd name="connsiteX0" fmla="*/ 1080135 w 2152902"/>
              <a:gd name="connsiteY0" fmla="*/ 0 h 812990"/>
              <a:gd name="connsiteX1" fmla="*/ 2130 w 2152902"/>
              <a:gd name="connsiteY1" fmla="*/ 812990 h 812990"/>
              <a:gd name="connsiteX0" fmla="*/ 1079172 w 2572308"/>
              <a:gd name="connsiteY0" fmla="*/ 38636 h 851626"/>
              <a:gd name="connsiteX1" fmla="*/ 2151939 w 2572308"/>
              <a:gd name="connsiteY1" fmla="*/ 375107 h 851626"/>
              <a:gd name="connsiteX2" fmla="*/ 1079173 w 2572308"/>
              <a:gd name="connsiteY2" fmla="*/ 425003 h 851626"/>
              <a:gd name="connsiteX3" fmla="*/ 1079172 w 2572308"/>
              <a:gd name="connsiteY3" fmla="*/ 38636 h 851626"/>
              <a:gd name="connsiteX0" fmla="*/ 2508727 w 2572308"/>
              <a:gd name="connsiteY0" fmla="*/ 0 h 851626"/>
              <a:gd name="connsiteX1" fmla="*/ 1167 w 2572308"/>
              <a:gd name="connsiteY1" fmla="*/ 851626 h 851626"/>
              <a:gd name="connsiteX0" fmla="*/ 1079226 w 2433389"/>
              <a:gd name="connsiteY0" fmla="*/ 0 h 812990"/>
              <a:gd name="connsiteX1" fmla="*/ 2151993 w 2433389"/>
              <a:gd name="connsiteY1" fmla="*/ 336471 h 812990"/>
              <a:gd name="connsiteX2" fmla="*/ 1079227 w 2433389"/>
              <a:gd name="connsiteY2" fmla="*/ 386367 h 812990"/>
              <a:gd name="connsiteX3" fmla="*/ 1079226 w 2433389"/>
              <a:gd name="connsiteY3" fmla="*/ 0 h 812990"/>
              <a:gd name="connsiteX0" fmla="*/ 2367114 w 2433389"/>
              <a:gd name="connsiteY0" fmla="*/ 25758 h 812990"/>
              <a:gd name="connsiteX1" fmla="*/ 1221 w 2433389"/>
              <a:gd name="connsiteY1" fmla="*/ 812990 h 812990"/>
              <a:gd name="connsiteX0" fmla="*/ 1079643 w 2367531"/>
              <a:gd name="connsiteY0" fmla="*/ 0 h 812990"/>
              <a:gd name="connsiteX1" fmla="*/ 2152410 w 2367531"/>
              <a:gd name="connsiteY1" fmla="*/ 336471 h 812990"/>
              <a:gd name="connsiteX2" fmla="*/ 1079644 w 2367531"/>
              <a:gd name="connsiteY2" fmla="*/ 386367 h 812990"/>
              <a:gd name="connsiteX3" fmla="*/ 1079643 w 2367531"/>
              <a:gd name="connsiteY3" fmla="*/ 0 h 812990"/>
              <a:gd name="connsiteX0" fmla="*/ 2367531 w 2367531"/>
              <a:gd name="connsiteY0" fmla="*/ 25758 h 812990"/>
              <a:gd name="connsiteX1" fmla="*/ 1638 w 2367531"/>
              <a:gd name="connsiteY1" fmla="*/ 812990 h 812990"/>
              <a:gd name="connsiteX0" fmla="*/ 1079643 w 2367531"/>
              <a:gd name="connsiteY0" fmla="*/ 0 h 812990"/>
              <a:gd name="connsiteX1" fmla="*/ 2152410 w 2367531"/>
              <a:gd name="connsiteY1" fmla="*/ 336471 h 812990"/>
              <a:gd name="connsiteX2" fmla="*/ 757672 w 2367531"/>
              <a:gd name="connsiteY2" fmla="*/ 270457 h 812990"/>
              <a:gd name="connsiteX3" fmla="*/ 1079643 w 2367531"/>
              <a:gd name="connsiteY3" fmla="*/ 0 h 812990"/>
              <a:gd name="connsiteX0" fmla="*/ 2367531 w 2367531"/>
              <a:gd name="connsiteY0" fmla="*/ 25758 h 812990"/>
              <a:gd name="connsiteX1" fmla="*/ 1638 w 2367531"/>
              <a:gd name="connsiteY1" fmla="*/ 812990 h 812990"/>
              <a:gd name="connsiteX0" fmla="*/ 1079531 w 2534844"/>
              <a:gd name="connsiteY0" fmla="*/ 0 h 812990"/>
              <a:gd name="connsiteX1" fmla="*/ 2152298 w 2534844"/>
              <a:gd name="connsiteY1" fmla="*/ 336471 h 812990"/>
              <a:gd name="connsiteX2" fmla="*/ 757560 w 2534844"/>
              <a:gd name="connsiteY2" fmla="*/ 270457 h 812990"/>
              <a:gd name="connsiteX3" fmla="*/ 1079531 w 2534844"/>
              <a:gd name="connsiteY3" fmla="*/ 0 h 812990"/>
              <a:gd name="connsiteX0" fmla="*/ 2534844 w 2534844"/>
              <a:gd name="connsiteY0" fmla="*/ 90152 h 812990"/>
              <a:gd name="connsiteX1" fmla="*/ 1526 w 2534844"/>
              <a:gd name="connsiteY1" fmla="*/ 812990 h 8129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534844" h="812990" stroke="0" extrusionOk="0">
                <a:moveTo>
                  <a:pt x="1079531" y="0"/>
                </a:moveTo>
                <a:cubicBezTo>
                  <a:pt x="1623000" y="0"/>
                  <a:pt x="2082114" y="144000"/>
                  <a:pt x="2152298" y="336471"/>
                </a:cubicBezTo>
                <a:lnTo>
                  <a:pt x="757560" y="270457"/>
                </a:lnTo>
                <a:cubicBezTo>
                  <a:pt x="757560" y="141668"/>
                  <a:pt x="1079531" y="128789"/>
                  <a:pt x="1079531" y="0"/>
                </a:cubicBezTo>
                <a:close/>
              </a:path>
              <a:path w="2534844" h="812990" fill="none">
                <a:moveTo>
                  <a:pt x="2534844" y="90152"/>
                </a:moveTo>
                <a:cubicBezTo>
                  <a:pt x="2305581" y="-12879"/>
                  <a:pt x="-68658" y="620519"/>
                  <a:pt x="1526" y="812990"/>
                </a:cubicBezTo>
              </a:path>
            </a:pathLst>
          </a:cu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rgbClr val="FF0000"/>
              </a:solidFill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746974" y="4191678"/>
            <a:ext cx="299793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 smtClean="0"/>
              <a:t>モータを制御</a:t>
            </a:r>
            <a:endParaRPr kumimoji="1" lang="ja-JP" altLang="en-US" sz="4000" dirty="0"/>
          </a:p>
        </p:txBody>
      </p:sp>
      <p:cxnSp>
        <p:nvCxnSpPr>
          <p:cNvPr id="16" name="カギ線コネクタ 15"/>
          <p:cNvCxnSpPr/>
          <p:nvPr/>
        </p:nvCxnSpPr>
        <p:spPr>
          <a:xfrm rot="10800000" flipV="1">
            <a:off x="5215944" y="1532584"/>
            <a:ext cx="1081827" cy="476523"/>
          </a:xfrm>
          <a:prstGeom prst="bentConnector3">
            <a:avLst>
              <a:gd name="adj1" fmla="val 0"/>
            </a:avLst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円弧 7"/>
          <p:cNvSpPr/>
          <p:nvPr/>
        </p:nvSpPr>
        <p:spPr>
          <a:xfrm>
            <a:off x="6484194" y="1223492"/>
            <a:ext cx="1346161" cy="611603"/>
          </a:xfrm>
          <a:custGeom>
            <a:avLst/>
            <a:gdLst>
              <a:gd name="connsiteX0" fmla="*/ 1081825 w 2163651"/>
              <a:gd name="connsiteY0" fmla="*/ 0 h 772733"/>
              <a:gd name="connsiteX1" fmla="*/ 2154592 w 2163651"/>
              <a:gd name="connsiteY1" fmla="*/ 336471 h 772733"/>
              <a:gd name="connsiteX2" fmla="*/ 1081826 w 2163651"/>
              <a:gd name="connsiteY2" fmla="*/ 386367 h 772733"/>
              <a:gd name="connsiteX3" fmla="*/ 1081825 w 2163651"/>
              <a:gd name="connsiteY3" fmla="*/ 0 h 772733"/>
              <a:gd name="connsiteX0" fmla="*/ 1081825 w 2163651"/>
              <a:gd name="connsiteY0" fmla="*/ 0 h 772733"/>
              <a:gd name="connsiteX1" fmla="*/ 2154592 w 2163651"/>
              <a:gd name="connsiteY1" fmla="*/ 336471 h 772733"/>
              <a:gd name="connsiteX0" fmla="*/ 1080135 w 2152902"/>
              <a:gd name="connsiteY0" fmla="*/ 0 h 812990"/>
              <a:gd name="connsiteX1" fmla="*/ 2152902 w 2152902"/>
              <a:gd name="connsiteY1" fmla="*/ 336471 h 812990"/>
              <a:gd name="connsiteX2" fmla="*/ 1080136 w 2152902"/>
              <a:gd name="connsiteY2" fmla="*/ 386367 h 812990"/>
              <a:gd name="connsiteX3" fmla="*/ 1080135 w 2152902"/>
              <a:gd name="connsiteY3" fmla="*/ 0 h 812990"/>
              <a:gd name="connsiteX0" fmla="*/ 1080135 w 2152902"/>
              <a:gd name="connsiteY0" fmla="*/ 0 h 812990"/>
              <a:gd name="connsiteX1" fmla="*/ 2130 w 2152902"/>
              <a:gd name="connsiteY1" fmla="*/ 812990 h 812990"/>
              <a:gd name="connsiteX0" fmla="*/ 1079172 w 2572308"/>
              <a:gd name="connsiteY0" fmla="*/ 38636 h 851626"/>
              <a:gd name="connsiteX1" fmla="*/ 2151939 w 2572308"/>
              <a:gd name="connsiteY1" fmla="*/ 375107 h 851626"/>
              <a:gd name="connsiteX2" fmla="*/ 1079173 w 2572308"/>
              <a:gd name="connsiteY2" fmla="*/ 425003 h 851626"/>
              <a:gd name="connsiteX3" fmla="*/ 1079172 w 2572308"/>
              <a:gd name="connsiteY3" fmla="*/ 38636 h 851626"/>
              <a:gd name="connsiteX0" fmla="*/ 2508727 w 2572308"/>
              <a:gd name="connsiteY0" fmla="*/ 0 h 851626"/>
              <a:gd name="connsiteX1" fmla="*/ 1167 w 2572308"/>
              <a:gd name="connsiteY1" fmla="*/ 851626 h 851626"/>
              <a:gd name="connsiteX0" fmla="*/ 1079226 w 2433389"/>
              <a:gd name="connsiteY0" fmla="*/ 0 h 812990"/>
              <a:gd name="connsiteX1" fmla="*/ 2151993 w 2433389"/>
              <a:gd name="connsiteY1" fmla="*/ 336471 h 812990"/>
              <a:gd name="connsiteX2" fmla="*/ 1079227 w 2433389"/>
              <a:gd name="connsiteY2" fmla="*/ 386367 h 812990"/>
              <a:gd name="connsiteX3" fmla="*/ 1079226 w 2433389"/>
              <a:gd name="connsiteY3" fmla="*/ 0 h 812990"/>
              <a:gd name="connsiteX0" fmla="*/ 2367114 w 2433389"/>
              <a:gd name="connsiteY0" fmla="*/ 25758 h 812990"/>
              <a:gd name="connsiteX1" fmla="*/ 1221 w 2433389"/>
              <a:gd name="connsiteY1" fmla="*/ 812990 h 812990"/>
              <a:gd name="connsiteX0" fmla="*/ 1079643 w 2367531"/>
              <a:gd name="connsiteY0" fmla="*/ 0 h 812990"/>
              <a:gd name="connsiteX1" fmla="*/ 2152410 w 2367531"/>
              <a:gd name="connsiteY1" fmla="*/ 336471 h 812990"/>
              <a:gd name="connsiteX2" fmla="*/ 1079644 w 2367531"/>
              <a:gd name="connsiteY2" fmla="*/ 386367 h 812990"/>
              <a:gd name="connsiteX3" fmla="*/ 1079643 w 2367531"/>
              <a:gd name="connsiteY3" fmla="*/ 0 h 812990"/>
              <a:gd name="connsiteX0" fmla="*/ 2367531 w 2367531"/>
              <a:gd name="connsiteY0" fmla="*/ 25758 h 812990"/>
              <a:gd name="connsiteX1" fmla="*/ 1638 w 2367531"/>
              <a:gd name="connsiteY1" fmla="*/ 812990 h 812990"/>
              <a:gd name="connsiteX0" fmla="*/ 1079643 w 2367531"/>
              <a:gd name="connsiteY0" fmla="*/ 0 h 812990"/>
              <a:gd name="connsiteX1" fmla="*/ 2152410 w 2367531"/>
              <a:gd name="connsiteY1" fmla="*/ 336471 h 812990"/>
              <a:gd name="connsiteX2" fmla="*/ 757672 w 2367531"/>
              <a:gd name="connsiteY2" fmla="*/ 270457 h 812990"/>
              <a:gd name="connsiteX3" fmla="*/ 1079643 w 2367531"/>
              <a:gd name="connsiteY3" fmla="*/ 0 h 812990"/>
              <a:gd name="connsiteX0" fmla="*/ 2367531 w 2367531"/>
              <a:gd name="connsiteY0" fmla="*/ 25758 h 812990"/>
              <a:gd name="connsiteX1" fmla="*/ 1638 w 2367531"/>
              <a:gd name="connsiteY1" fmla="*/ 812990 h 812990"/>
              <a:gd name="connsiteX0" fmla="*/ 1079531 w 2534844"/>
              <a:gd name="connsiteY0" fmla="*/ 0 h 812990"/>
              <a:gd name="connsiteX1" fmla="*/ 2152298 w 2534844"/>
              <a:gd name="connsiteY1" fmla="*/ 336471 h 812990"/>
              <a:gd name="connsiteX2" fmla="*/ 757560 w 2534844"/>
              <a:gd name="connsiteY2" fmla="*/ 270457 h 812990"/>
              <a:gd name="connsiteX3" fmla="*/ 1079531 w 2534844"/>
              <a:gd name="connsiteY3" fmla="*/ 0 h 812990"/>
              <a:gd name="connsiteX0" fmla="*/ 2534844 w 2534844"/>
              <a:gd name="connsiteY0" fmla="*/ 90152 h 812990"/>
              <a:gd name="connsiteX1" fmla="*/ 1526 w 2534844"/>
              <a:gd name="connsiteY1" fmla="*/ 812990 h 8129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534844" h="812990" stroke="0" extrusionOk="0">
                <a:moveTo>
                  <a:pt x="1079531" y="0"/>
                </a:moveTo>
                <a:cubicBezTo>
                  <a:pt x="1623000" y="0"/>
                  <a:pt x="2082114" y="144000"/>
                  <a:pt x="2152298" y="336471"/>
                </a:cubicBezTo>
                <a:lnTo>
                  <a:pt x="757560" y="270457"/>
                </a:lnTo>
                <a:cubicBezTo>
                  <a:pt x="757560" y="141668"/>
                  <a:pt x="1079531" y="128789"/>
                  <a:pt x="1079531" y="0"/>
                </a:cubicBezTo>
                <a:close/>
              </a:path>
              <a:path w="2534844" h="812990" fill="none">
                <a:moveTo>
                  <a:pt x="2534844" y="90152"/>
                </a:moveTo>
                <a:cubicBezTo>
                  <a:pt x="2305581" y="-12879"/>
                  <a:pt x="-68658" y="620519"/>
                  <a:pt x="1526" y="812990"/>
                </a:cubicBezTo>
              </a:path>
            </a:pathLst>
          </a:cu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rgbClr val="FF0000"/>
              </a:solidFill>
            </a:endParaRP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7861832" y="293415"/>
            <a:ext cx="3231975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600" dirty="0" smtClean="0"/>
              <a:t>PC</a:t>
            </a:r>
            <a:r>
              <a:rPr kumimoji="1" lang="ja-JP" altLang="en-US" sz="3600" dirty="0" smtClean="0"/>
              <a:t>を経由して</a:t>
            </a:r>
            <a:endParaRPr kumimoji="1" lang="en-US" altLang="ja-JP" sz="3600" dirty="0" smtClean="0"/>
          </a:p>
          <a:p>
            <a:r>
              <a:rPr lang="ja-JP" altLang="en-US" sz="3600" dirty="0"/>
              <a:t>計</a:t>
            </a:r>
            <a:r>
              <a:rPr lang="ja-JP" altLang="en-US" sz="3600" dirty="0" smtClean="0"/>
              <a:t>りの値を送信</a:t>
            </a:r>
            <a:endParaRPr lang="en-US" altLang="ja-JP" sz="3600" dirty="0" smtClean="0"/>
          </a:p>
          <a:p>
            <a:r>
              <a:rPr kumimoji="1" lang="ja-JP" altLang="en-US" sz="3600" dirty="0" smtClean="0"/>
              <a:t>（シリアル通信）</a:t>
            </a:r>
            <a:endParaRPr kumimoji="1" lang="ja-JP" altLang="en-US" sz="3600" dirty="0"/>
          </a:p>
        </p:txBody>
      </p:sp>
    </p:spTree>
    <p:extLst>
      <p:ext uri="{BB962C8B-B14F-4D97-AF65-F5344CB8AC3E}">
        <p14:creationId xmlns:p14="http://schemas.microsoft.com/office/powerpoint/2010/main" val="7608218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7" grpId="1"/>
      <p:bldP spid="8" grpId="0" animBg="1"/>
      <p:bldP spid="8" grpId="1" animBg="1"/>
      <p:bldP spid="13" grpId="0" animBg="1"/>
      <p:bldP spid="13" grpId="1" animBg="1"/>
      <p:bldP spid="14" grpId="0"/>
      <p:bldP spid="14" grpId="1"/>
      <p:bldP spid="20" grpId="0" animBg="1"/>
      <p:bldP spid="20" grpId="1" animBg="1"/>
      <p:bldP spid="21" grpId="0"/>
      <p:bldP spid="21" grpId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57256" y="244698"/>
            <a:ext cx="5468558" cy="6304467"/>
          </a:xfrm>
          <a:prstGeom prst="rect">
            <a:avLst/>
          </a:prstGeom>
        </p:spPr>
      </p:pic>
      <p:cxnSp>
        <p:nvCxnSpPr>
          <p:cNvPr id="4" name="直線矢印コネクタ 3"/>
          <p:cNvCxnSpPr/>
          <p:nvPr/>
        </p:nvCxnSpPr>
        <p:spPr>
          <a:xfrm flipH="1">
            <a:off x="7843234" y="1339403"/>
            <a:ext cx="965915" cy="283335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テキスト ボックス 8"/>
          <p:cNvSpPr txBox="1"/>
          <p:nvPr/>
        </p:nvSpPr>
        <p:spPr>
          <a:xfrm>
            <a:off x="8809149" y="1037963"/>
            <a:ext cx="296908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3200" dirty="0" smtClean="0"/>
              <a:t>数値などの表示</a:t>
            </a:r>
            <a:endParaRPr kumimoji="1" lang="ja-JP" altLang="en-US" sz="3200" dirty="0"/>
          </a:p>
        </p:txBody>
      </p:sp>
      <p:sp>
        <p:nvSpPr>
          <p:cNvPr id="14" name="角丸四角形 13"/>
          <p:cNvSpPr/>
          <p:nvPr/>
        </p:nvSpPr>
        <p:spPr>
          <a:xfrm>
            <a:off x="5267459" y="2524259"/>
            <a:ext cx="2756079" cy="3361386"/>
          </a:xfrm>
          <a:prstGeom prst="round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noFill/>
            </a:endParaRPr>
          </a:p>
        </p:txBody>
      </p:sp>
      <p:cxnSp>
        <p:nvCxnSpPr>
          <p:cNvPr id="15" name="直線矢印コネクタ 14"/>
          <p:cNvCxnSpPr/>
          <p:nvPr/>
        </p:nvCxnSpPr>
        <p:spPr>
          <a:xfrm flipH="1">
            <a:off x="8100811" y="3409810"/>
            <a:ext cx="965915" cy="283335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テキスト ボックス 15"/>
          <p:cNvSpPr txBox="1"/>
          <p:nvPr/>
        </p:nvSpPr>
        <p:spPr>
          <a:xfrm>
            <a:off x="9175435" y="3104543"/>
            <a:ext cx="223651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 smtClean="0"/>
              <a:t>数値の入力</a:t>
            </a:r>
            <a:endParaRPr kumimoji="1" lang="ja-JP" altLang="en-US" sz="3200" dirty="0"/>
          </a:p>
        </p:txBody>
      </p:sp>
      <p:sp>
        <p:nvSpPr>
          <p:cNvPr id="17" name="角丸四角形 16"/>
          <p:cNvSpPr/>
          <p:nvPr/>
        </p:nvSpPr>
        <p:spPr>
          <a:xfrm>
            <a:off x="4134118" y="2691685"/>
            <a:ext cx="940158" cy="2343954"/>
          </a:xfrm>
          <a:prstGeom prst="round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8" name="直線矢印コネクタ 17"/>
          <p:cNvCxnSpPr/>
          <p:nvPr/>
        </p:nvCxnSpPr>
        <p:spPr>
          <a:xfrm>
            <a:off x="2773922" y="2894535"/>
            <a:ext cx="1167013" cy="379607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テキスト ボックス 19"/>
          <p:cNvSpPr txBox="1"/>
          <p:nvPr/>
        </p:nvSpPr>
        <p:spPr>
          <a:xfrm>
            <a:off x="578679" y="2524259"/>
            <a:ext cx="209865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 smtClean="0"/>
              <a:t>選択、決定</a:t>
            </a:r>
            <a:endParaRPr kumimoji="1" lang="ja-JP" altLang="en-US" sz="3200" dirty="0"/>
          </a:p>
        </p:txBody>
      </p:sp>
    </p:spTree>
    <p:extLst>
      <p:ext uri="{BB962C8B-B14F-4D97-AF65-F5344CB8AC3E}">
        <p14:creationId xmlns:p14="http://schemas.microsoft.com/office/powerpoint/2010/main" val="17010837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4" grpId="0" animBg="1"/>
      <p:bldP spid="16" grpId="0"/>
      <p:bldP spid="17" grpId="0" animBg="1"/>
      <p:bldP spid="20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34818" y="657359"/>
            <a:ext cx="4259006" cy="4259006"/>
          </a:xfrm>
          <a:prstGeom prst="rect">
            <a:avLst/>
          </a:prstGeom>
        </p:spPr>
      </p:pic>
      <p:pic>
        <p:nvPicPr>
          <p:cNvPr id="3" name="図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0429" y="254575"/>
            <a:ext cx="4424516" cy="4424516"/>
          </a:xfrm>
          <a:prstGeom prst="rect">
            <a:avLst/>
          </a:prstGeom>
        </p:spPr>
      </p:pic>
      <p:sp>
        <p:nvSpPr>
          <p:cNvPr id="4" name="テキスト ボックス 3"/>
          <p:cNvSpPr txBox="1"/>
          <p:nvPr/>
        </p:nvSpPr>
        <p:spPr>
          <a:xfrm>
            <a:off x="7211962" y="296371"/>
            <a:ext cx="425430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 smtClean="0"/>
              <a:t>画像出典：</a:t>
            </a:r>
            <a:r>
              <a:rPr kumimoji="1" lang="en-US" altLang="ja-JP" sz="2800" dirty="0" smtClean="0"/>
              <a:t>SWITCH SCIENCE</a:t>
            </a:r>
            <a:endParaRPr kumimoji="1" lang="ja-JP" altLang="en-US" sz="2800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7211962" y="4138971"/>
            <a:ext cx="241200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200" dirty="0" smtClean="0"/>
              <a:t>Arduino UNO</a:t>
            </a:r>
            <a:endParaRPr kumimoji="1" lang="ja-JP" altLang="en-US" sz="3200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2062752" y="4094316"/>
            <a:ext cx="265566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200" dirty="0" smtClean="0"/>
              <a:t>Arduino MEGA</a:t>
            </a:r>
            <a:endParaRPr kumimoji="1" lang="ja-JP" altLang="en-US" sz="3200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2762250" y="5486400"/>
            <a:ext cx="657686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600" dirty="0" smtClean="0"/>
              <a:t>MEGA</a:t>
            </a:r>
            <a:r>
              <a:rPr kumimoji="1" lang="ja-JP" altLang="en-US" sz="3600" dirty="0" smtClean="0"/>
              <a:t>で足りなければ</a:t>
            </a:r>
            <a:r>
              <a:rPr kumimoji="1" lang="en-US" altLang="ja-JP" sz="3600" dirty="0" smtClean="0"/>
              <a:t>UNO</a:t>
            </a:r>
            <a:r>
              <a:rPr kumimoji="1" lang="ja-JP" altLang="en-US" sz="3600" dirty="0" smtClean="0"/>
              <a:t>を追加</a:t>
            </a:r>
            <a:endParaRPr kumimoji="1" lang="ja-JP" altLang="en-US" sz="3600" dirty="0"/>
          </a:p>
        </p:txBody>
      </p:sp>
    </p:spTree>
    <p:extLst>
      <p:ext uri="{BB962C8B-B14F-4D97-AF65-F5344CB8AC3E}">
        <p14:creationId xmlns:p14="http://schemas.microsoft.com/office/powerpoint/2010/main" val="1609604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1120" y="269822"/>
            <a:ext cx="7837758" cy="6407510"/>
          </a:xfrm>
          <a:prstGeom prst="rect">
            <a:avLst/>
          </a:prstGeom>
        </p:spPr>
      </p:pic>
      <p:cxnSp>
        <p:nvCxnSpPr>
          <p:cNvPr id="6" name="直線矢印コネクタ 5"/>
          <p:cNvCxnSpPr/>
          <p:nvPr/>
        </p:nvCxnSpPr>
        <p:spPr>
          <a:xfrm>
            <a:off x="3972393" y="6041036"/>
            <a:ext cx="2098623" cy="1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" name="テキスト ボックス 9"/>
          <p:cNvSpPr txBox="1"/>
          <p:nvPr/>
        </p:nvSpPr>
        <p:spPr>
          <a:xfrm>
            <a:off x="4639455" y="5701683"/>
            <a:ext cx="7644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/>
              <a:t>50</a:t>
            </a:r>
            <a:r>
              <a:rPr lang="en-US" altLang="ja-JP" dirty="0" smtClean="0"/>
              <a:t>cm</a:t>
            </a:r>
            <a:endParaRPr kumimoji="1" lang="ja-JP" altLang="en-US" dirty="0"/>
          </a:p>
        </p:txBody>
      </p:sp>
      <p:cxnSp>
        <p:nvCxnSpPr>
          <p:cNvPr id="21" name="直線コネクタ 20"/>
          <p:cNvCxnSpPr/>
          <p:nvPr/>
        </p:nvCxnSpPr>
        <p:spPr>
          <a:xfrm flipV="1">
            <a:off x="2690734" y="2528555"/>
            <a:ext cx="652073" cy="7496"/>
          </a:xfrm>
          <a:prstGeom prst="line">
            <a:avLst/>
          </a:prstGeom>
          <a:ln w="762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直線矢印コネクタ 10"/>
          <p:cNvCxnSpPr/>
          <p:nvPr/>
        </p:nvCxnSpPr>
        <p:spPr>
          <a:xfrm>
            <a:off x="6130975" y="6041035"/>
            <a:ext cx="2143595" cy="1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" name="テキスト ボックス 12"/>
          <p:cNvSpPr txBox="1"/>
          <p:nvPr/>
        </p:nvSpPr>
        <p:spPr>
          <a:xfrm>
            <a:off x="6820523" y="5701683"/>
            <a:ext cx="7644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/>
              <a:t>50</a:t>
            </a:r>
            <a:r>
              <a:rPr lang="en-US" altLang="ja-JP" dirty="0" smtClean="0"/>
              <a:t>cm</a:t>
            </a:r>
            <a:endParaRPr kumimoji="1" lang="ja-JP" altLang="en-US" dirty="0"/>
          </a:p>
        </p:txBody>
      </p:sp>
      <p:cxnSp>
        <p:nvCxnSpPr>
          <p:cNvPr id="15" name="直線矢印コネクタ 14"/>
          <p:cNvCxnSpPr/>
          <p:nvPr/>
        </p:nvCxnSpPr>
        <p:spPr>
          <a:xfrm flipH="1">
            <a:off x="2938072" y="3777521"/>
            <a:ext cx="14990" cy="1139253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7" name="テキスト ボックス 16"/>
          <p:cNvSpPr txBox="1"/>
          <p:nvPr/>
        </p:nvSpPr>
        <p:spPr>
          <a:xfrm>
            <a:off x="2146209" y="4162481"/>
            <a:ext cx="7644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/>
              <a:t>3</a:t>
            </a:r>
            <a:r>
              <a:rPr kumimoji="1" lang="en-US" altLang="ja-JP" dirty="0" smtClean="0"/>
              <a:t>0</a:t>
            </a:r>
            <a:r>
              <a:rPr lang="en-US" altLang="ja-JP" dirty="0" smtClean="0"/>
              <a:t>cm</a:t>
            </a:r>
            <a:endParaRPr kumimoji="1" lang="ja-JP" altLang="en-US" dirty="0"/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2146209" y="2943493"/>
            <a:ext cx="7644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/>
              <a:t>3</a:t>
            </a:r>
            <a:r>
              <a:rPr kumimoji="1" lang="en-US" altLang="ja-JP" dirty="0" smtClean="0"/>
              <a:t>0</a:t>
            </a:r>
            <a:r>
              <a:rPr lang="en-US" altLang="ja-JP" dirty="0" smtClean="0"/>
              <a:t>cm</a:t>
            </a:r>
            <a:endParaRPr kumimoji="1" lang="ja-JP" altLang="en-US" dirty="0"/>
          </a:p>
        </p:txBody>
      </p:sp>
      <p:cxnSp>
        <p:nvCxnSpPr>
          <p:cNvPr id="19" name="直線矢印コネクタ 18"/>
          <p:cNvCxnSpPr/>
          <p:nvPr/>
        </p:nvCxnSpPr>
        <p:spPr>
          <a:xfrm flipH="1">
            <a:off x="2953062" y="2558533"/>
            <a:ext cx="14990" cy="1139253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" name="テキスト ボックス 1"/>
          <p:cNvSpPr txBox="1"/>
          <p:nvPr/>
        </p:nvSpPr>
        <p:spPr>
          <a:xfrm>
            <a:off x="203200" y="276436"/>
            <a:ext cx="443625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5400" dirty="0" smtClean="0"/>
              <a:t>目指す流れ</a:t>
            </a:r>
            <a:endParaRPr kumimoji="1" lang="ja-JP" altLang="en-US" sz="5400" dirty="0"/>
          </a:p>
        </p:txBody>
      </p:sp>
    </p:spTree>
    <p:extLst>
      <p:ext uri="{BB962C8B-B14F-4D97-AF65-F5344CB8AC3E}">
        <p14:creationId xmlns:p14="http://schemas.microsoft.com/office/powerpoint/2010/main" val="2307308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矢印: 下 56">
            <a:extLst>
              <a:ext uri="{FF2B5EF4-FFF2-40B4-BE49-F238E27FC236}">
                <a16:creationId xmlns:a16="http://schemas.microsoft.com/office/drawing/2014/main" id="{A2FC2149-A7C9-44E7-8A9C-01C5957E59FF}"/>
              </a:ext>
            </a:extLst>
          </p:cNvPr>
          <p:cNvSpPr/>
          <p:nvPr/>
        </p:nvSpPr>
        <p:spPr>
          <a:xfrm>
            <a:off x="5927344" y="1953066"/>
            <a:ext cx="335280" cy="487680"/>
          </a:xfrm>
          <a:prstGeom prst="downArrow">
            <a:avLst>
              <a:gd name="adj1" fmla="val 28182"/>
              <a:gd name="adj2" fmla="val 50000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6" name="矢印: 下 55">
            <a:extLst>
              <a:ext uri="{FF2B5EF4-FFF2-40B4-BE49-F238E27FC236}">
                <a16:creationId xmlns:a16="http://schemas.microsoft.com/office/drawing/2014/main" id="{DE8794D0-4A99-49D9-B92F-1F90A0906A35}"/>
              </a:ext>
            </a:extLst>
          </p:cNvPr>
          <p:cNvSpPr/>
          <p:nvPr/>
        </p:nvSpPr>
        <p:spPr>
          <a:xfrm>
            <a:off x="3514344" y="1940752"/>
            <a:ext cx="335280" cy="487680"/>
          </a:xfrm>
          <a:prstGeom prst="downArrow">
            <a:avLst>
              <a:gd name="adj1" fmla="val 28182"/>
              <a:gd name="adj2" fmla="val 50000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4" name="矢印: 下 23">
            <a:extLst>
              <a:ext uri="{FF2B5EF4-FFF2-40B4-BE49-F238E27FC236}">
                <a16:creationId xmlns:a16="http://schemas.microsoft.com/office/drawing/2014/main" id="{FED97F3F-D710-4801-B595-2E7C7EAE8D2D}"/>
              </a:ext>
            </a:extLst>
          </p:cNvPr>
          <p:cNvSpPr/>
          <p:nvPr/>
        </p:nvSpPr>
        <p:spPr>
          <a:xfrm>
            <a:off x="5928360" y="4632960"/>
            <a:ext cx="335280" cy="487680"/>
          </a:xfrm>
          <a:prstGeom prst="downArrow">
            <a:avLst>
              <a:gd name="adj1" fmla="val 28182"/>
              <a:gd name="adj2" fmla="val 50000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7" name="矢印: 上向き折線 36">
            <a:extLst>
              <a:ext uri="{FF2B5EF4-FFF2-40B4-BE49-F238E27FC236}">
                <a16:creationId xmlns:a16="http://schemas.microsoft.com/office/drawing/2014/main" id="{3DCD3333-819A-4E42-9A26-6DD4D259FFC8}"/>
              </a:ext>
            </a:extLst>
          </p:cNvPr>
          <p:cNvSpPr/>
          <p:nvPr/>
        </p:nvSpPr>
        <p:spPr>
          <a:xfrm rot="5400000">
            <a:off x="9207770" y="5391678"/>
            <a:ext cx="661128" cy="1722884"/>
          </a:xfrm>
          <a:prstGeom prst="bentUpArrow">
            <a:avLst>
              <a:gd name="adj1" fmla="val 15370"/>
              <a:gd name="adj2" fmla="val 20331"/>
              <a:gd name="adj3" fmla="val 35915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" name="矢印: 上向き折線 20">
            <a:extLst>
              <a:ext uri="{FF2B5EF4-FFF2-40B4-BE49-F238E27FC236}">
                <a16:creationId xmlns:a16="http://schemas.microsoft.com/office/drawing/2014/main" id="{9E8138F7-69F2-431F-B8C9-7465FCB9776B}"/>
              </a:ext>
            </a:extLst>
          </p:cNvPr>
          <p:cNvSpPr/>
          <p:nvPr/>
        </p:nvSpPr>
        <p:spPr>
          <a:xfrm rot="5400000">
            <a:off x="1652540" y="738140"/>
            <a:ext cx="3571208" cy="3657600"/>
          </a:xfrm>
          <a:prstGeom prst="bentUpArrow">
            <a:avLst>
              <a:gd name="adj1" fmla="val 3263"/>
              <a:gd name="adj2" fmla="val 4299"/>
              <a:gd name="adj3" fmla="val 7321"/>
            </a:avLst>
          </a:prstGeom>
          <a:solidFill>
            <a:schemeClr val="dk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フローチャート: 端子 3">
            <a:extLst>
              <a:ext uri="{FF2B5EF4-FFF2-40B4-BE49-F238E27FC236}">
                <a16:creationId xmlns:a16="http://schemas.microsoft.com/office/drawing/2014/main" id="{47D23C27-27A8-4786-80C9-70944BC1F4DA}"/>
              </a:ext>
            </a:extLst>
          </p:cNvPr>
          <p:cNvSpPr/>
          <p:nvPr/>
        </p:nvSpPr>
        <p:spPr>
          <a:xfrm>
            <a:off x="909320" y="241301"/>
            <a:ext cx="1507236" cy="540036"/>
          </a:xfrm>
          <a:prstGeom prst="flowChartTerminator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フローチャート: 判断 5">
            <a:extLst>
              <a:ext uri="{FF2B5EF4-FFF2-40B4-BE49-F238E27FC236}">
                <a16:creationId xmlns:a16="http://schemas.microsoft.com/office/drawing/2014/main" id="{C6DAF0F3-B5C2-4723-BF51-0C7C24CBCAF2}"/>
              </a:ext>
            </a:extLst>
          </p:cNvPr>
          <p:cNvSpPr/>
          <p:nvPr/>
        </p:nvSpPr>
        <p:spPr>
          <a:xfrm>
            <a:off x="5266944" y="3779520"/>
            <a:ext cx="1658112" cy="853440"/>
          </a:xfrm>
          <a:prstGeom prst="flowChartDecision">
            <a:avLst/>
          </a:prstGeom>
          <a:ln w="571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5995AE1B-6FAB-46F7-9748-17FCDAD98440}"/>
              </a:ext>
            </a:extLst>
          </p:cNvPr>
          <p:cNvSpPr txBox="1"/>
          <p:nvPr/>
        </p:nvSpPr>
        <p:spPr>
          <a:xfrm>
            <a:off x="5568696" y="4042761"/>
            <a:ext cx="12740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b="1" dirty="0"/>
              <a:t>適正か？</a:t>
            </a:r>
          </a:p>
        </p:txBody>
      </p:sp>
      <p:sp>
        <p:nvSpPr>
          <p:cNvPr id="30" name="矢印: 上向き折線 29">
            <a:extLst>
              <a:ext uri="{FF2B5EF4-FFF2-40B4-BE49-F238E27FC236}">
                <a16:creationId xmlns:a16="http://schemas.microsoft.com/office/drawing/2014/main" id="{D3810E79-D927-46B5-8C7D-DBF9B15A7233}"/>
              </a:ext>
            </a:extLst>
          </p:cNvPr>
          <p:cNvSpPr/>
          <p:nvPr/>
        </p:nvSpPr>
        <p:spPr>
          <a:xfrm rot="10800000" flipH="1">
            <a:off x="6894576" y="4152488"/>
            <a:ext cx="1999488" cy="955959"/>
          </a:xfrm>
          <a:prstGeom prst="bentUpArrow">
            <a:avLst>
              <a:gd name="adj1" fmla="val 10563"/>
              <a:gd name="adj2" fmla="val 18473"/>
              <a:gd name="adj3" fmla="val 21452"/>
            </a:avLst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1" name="フローチャート: 判断 30">
            <a:extLst>
              <a:ext uri="{FF2B5EF4-FFF2-40B4-BE49-F238E27FC236}">
                <a16:creationId xmlns:a16="http://schemas.microsoft.com/office/drawing/2014/main" id="{29CAF75E-0E9C-4674-B4CE-6C670671BBD3}"/>
              </a:ext>
            </a:extLst>
          </p:cNvPr>
          <p:cNvSpPr/>
          <p:nvPr/>
        </p:nvSpPr>
        <p:spPr>
          <a:xfrm>
            <a:off x="7894320" y="5071872"/>
            <a:ext cx="1658112" cy="853440"/>
          </a:xfrm>
          <a:prstGeom prst="flowChartDecision">
            <a:avLst/>
          </a:prstGeom>
          <a:ln w="571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41" name="正方形/長方形 40">
            <a:extLst>
              <a:ext uri="{FF2B5EF4-FFF2-40B4-BE49-F238E27FC236}">
                <a16:creationId xmlns:a16="http://schemas.microsoft.com/office/drawing/2014/main" id="{8FFEF95B-9D80-4636-8D27-C9C48DD3AF52}"/>
              </a:ext>
            </a:extLst>
          </p:cNvPr>
          <p:cNvSpPr/>
          <p:nvPr/>
        </p:nvSpPr>
        <p:spPr>
          <a:xfrm rot="16200000">
            <a:off x="9724899" y="5260683"/>
            <a:ext cx="114300" cy="455166"/>
          </a:xfrm>
          <a:prstGeom prst="rect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71ED687B-CB6F-4173-B562-DE1CB3FC4EA5}"/>
              </a:ext>
            </a:extLst>
          </p:cNvPr>
          <p:cNvSpPr txBox="1"/>
          <p:nvPr/>
        </p:nvSpPr>
        <p:spPr>
          <a:xfrm>
            <a:off x="8183880" y="5311841"/>
            <a:ext cx="12740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b="1" dirty="0"/>
              <a:t>過剰</a:t>
            </a:r>
            <a:r>
              <a:rPr kumimoji="1" lang="ja-JP" altLang="en-US" sz="2000" b="1" dirty="0"/>
              <a:t>か？</a:t>
            </a:r>
          </a:p>
        </p:txBody>
      </p:sp>
      <p:sp>
        <p:nvSpPr>
          <p:cNvPr id="36" name="フローチャート: 処理 35">
            <a:extLst>
              <a:ext uri="{FF2B5EF4-FFF2-40B4-BE49-F238E27FC236}">
                <a16:creationId xmlns:a16="http://schemas.microsoft.com/office/drawing/2014/main" id="{3E2F6D06-4971-454A-8992-0D205CF197FA}"/>
              </a:ext>
            </a:extLst>
          </p:cNvPr>
          <p:cNvSpPr/>
          <p:nvPr/>
        </p:nvSpPr>
        <p:spPr>
          <a:xfrm>
            <a:off x="10399776" y="6193536"/>
            <a:ext cx="1658112" cy="487680"/>
          </a:xfrm>
          <a:prstGeom prst="flowChartProcess">
            <a:avLst/>
          </a:prstGeom>
          <a:solidFill>
            <a:schemeClr val="tx1">
              <a:lumMod val="75000"/>
              <a:lumOff val="25000"/>
            </a:schemeClr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8" name="正方形/長方形 37">
            <a:extLst>
              <a:ext uri="{FF2B5EF4-FFF2-40B4-BE49-F238E27FC236}">
                <a16:creationId xmlns:a16="http://schemas.microsoft.com/office/drawing/2014/main" id="{BF620F37-B4CE-4387-BE5E-E4EEB81431EC}"/>
              </a:ext>
            </a:extLst>
          </p:cNvPr>
          <p:cNvSpPr/>
          <p:nvPr/>
        </p:nvSpPr>
        <p:spPr>
          <a:xfrm>
            <a:off x="9982708" y="685704"/>
            <a:ext cx="114300" cy="4864196"/>
          </a:xfrm>
          <a:prstGeom prst="rect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9" name="矢印: 下 38">
            <a:extLst>
              <a:ext uri="{FF2B5EF4-FFF2-40B4-BE49-F238E27FC236}">
                <a16:creationId xmlns:a16="http://schemas.microsoft.com/office/drawing/2014/main" id="{FB519D5D-9E92-4642-86FA-F0DE9F4C97E7}"/>
              </a:ext>
            </a:extLst>
          </p:cNvPr>
          <p:cNvSpPr/>
          <p:nvPr/>
        </p:nvSpPr>
        <p:spPr>
          <a:xfrm rot="10800000">
            <a:off x="11061192" y="5711951"/>
            <a:ext cx="335280" cy="487680"/>
          </a:xfrm>
          <a:prstGeom prst="downArrow">
            <a:avLst>
              <a:gd name="adj1" fmla="val 28182"/>
              <a:gd name="adj2" fmla="val 50000"/>
            </a:avLst>
          </a:prstGeom>
          <a:solidFill>
            <a:schemeClr val="tx1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42" name="正方形/長方形 41">
            <a:extLst>
              <a:ext uri="{FF2B5EF4-FFF2-40B4-BE49-F238E27FC236}">
                <a16:creationId xmlns:a16="http://schemas.microsoft.com/office/drawing/2014/main" id="{6FB5ADF7-E688-4AFB-9693-C9322D32B3D2}"/>
              </a:ext>
            </a:extLst>
          </p:cNvPr>
          <p:cNvSpPr/>
          <p:nvPr/>
        </p:nvSpPr>
        <p:spPr>
          <a:xfrm>
            <a:off x="11180064" y="685704"/>
            <a:ext cx="114300" cy="4864196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0" name="フローチャート: 処理 39">
            <a:extLst>
              <a:ext uri="{FF2B5EF4-FFF2-40B4-BE49-F238E27FC236}">
                <a16:creationId xmlns:a16="http://schemas.microsoft.com/office/drawing/2014/main" id="{11B347CD-D376-4542-A970-2CDD3BEFCE32}"/>
              </a:ext>
            </a:extLst>
          </p:cNvPr>
          <p:cNvSpPr/>
          <p:nvPr/>
        </p:nvSpPr>
        <p:spPr>
          <a:xfrm>
            <a:off x="10399776" y="5197348"/>
            <a:ext cx="1658112" cy="487680"/>
          </a:xfrm>
          <a:prstGeom prst="flowChartProcess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3" name="正方形/長方形 42">
            <a:extLst>
              <a:ext uri="{FF2B5EF4-FFF2-40B4-BE49-F238E27FC236}">
                <a16:creationId xmlns:a16="http://schemas.microsoft.com/office/drawing/2014/main" id="{40973CE8-73CC-4470-B1A3-4AB01CE64DE7}"/>
              </a:ext>
            </a:extLst>
          </p:cNvPr>
          <p:cNvSpPr/>
          <p:nvPr/>
        </p:nvSpPr>
        <p:spPr>
          <a:xfrm rot="5400000">
            <a:off x="6817912" y="-2576850"/>
            <a:ext cx="118784" cy="6439408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4" name="フローチャート: 処理 43">
            <a:extLst>
              <a:ext uri="{FF2B5EF4-FFF2-40B4-BE49-F238E27FC236}">
                <a16:creationId xmlns:a16="http://schemas.microsoft.com/office/drawing/2014/main" id="{1F065757-0109-4721-B7B4-1A767B9AECF0}"/>
              </a:ext>
            </a:extLst>
          </p:cNvPr>
          <p:cNvSpPr/>
          <p:nvPr/>
        </p:nvSpPr>
        <p:spPr>
          <a:xfrm>
            <a:off x="5266944" y="5133340"/>
            <a:ext cx="1658112" cy="487680"/>
          </a:xfrm>
          <a:prstGeom prst="flowChartProcess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5" name="矢印: 下 44">
            <a:extLst>
              <a:ext uri="{FF2B5EF4-FFF2-40B4-BE49-F238E27FC236}">
                <a16:creationId xmlns:a16="http://schemas.microsoft.com/office/drawing/2014/main" id="{017911E3-D0BA-42F1-9BAE-138BD621CC30}"/>
              </a:ext>
            </a:extLst>
          </p:cNvPr>
          <p:cNvSpPr/>
          <p:nvPr/>
        </p:nvSpPr>
        <p:spPr>
          <a:xfrm>
            <a:off x="3519170" y="587946"/>
            <a:ext cx="335280" cy="487680"/>
          </a:xfrm>
          <a:prstGeom prst="downArrow">
            <a:avLst>
              <a:gd name="adj1" fmla="val 35757"/>
              <a:gd name="adj2" fmla="val 50000"/>
            </a:avLst>
          </a:prstGeom>
          <a:solidFill>
            <a:schemeClr val="tx1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46" name="フローチャート: 判断 45">
            <a:extLst>
              <a:ext uri="{FF2B5EF4-FFF2-40B4-BE49-F238E27FC236}">
                <a16:creationId xmlns:a16="http://schemas.microsoft.com/office/drawing/2014/main" id="{D493E398-523B-4904-AA9D-4CCD2A8CB02D}"/>
              </a:ext>
            </a:extLst>
          </p:cNvPr>
          <p:cNvSpPr/>
          <p:nvPr/>
        </p:nvSpPr>
        <p:spPr>
          <a:xfrm>
            <a:off x="2853944" y="1102199"/>
            <a:ext cx="1658112" cy="853440"/>
          </a:xfrm>
          <a:prstGeom prst="flowChartDecision">
            <a:avLst/>
          </a:prstGeom>
          <a:ln w="571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47" name="フローチャート: 判断 46">
            <a:extLst>
              <a:ext uri="{FF2B5EF4-FFF2-40B4-BE49-F238E27FC236}">
                <a16:creationId xmlns:a16="http://schemas.microsoft.com/office/drawing/2014/main" id="{5C64BB2B-B0BA-48D4-AB29-149A38A03182}"/>
              </a:ext>
            </a:extLst>
          </p:cNvPr>
          <p:cNvSpPr/>
          <p:nvPr/>
        </p:nvSpPr>
        <p:spPr>
          <a:xfrm>
            <a:off x="5266944" y="1102199"/>
            <a:ext cx="1658112" cy="853440"/>
          </a:xfrm>
          <a:prstGeom prst="flowChartDecision">
            <a:avLst/>
          </a:prstGeom>
          <a:ln w="571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0" name="テキスト ボックス 49">
            <a:extLst>
              <a:ext uri="{FF2B5EF4-FFF2-40B4-BE49-F238E27FC236}">
                <a16:creationId xmlns:a16="http://schemas.microsoft.com/office/drawing/2014/main" id="{0CB6728E-EC43-498D-A3D3-49C247D4D5B0}"/>
              </a:ext>
            </a:extLst>
          </p:cNvPr>
          <p:cNvSpPr txBox="1"/>
          <p:nvPr/>
        </p:nvSpPr>
        <p:spPr>
          <a:xfrm>
            <a:off x="5458968" y="1261931"/>
            <a:ext cx="127406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600" b="1" dirty="0"/>
              <a:t>ビー</a:t>
            </a:r>
            <a:r>
              <a:rPr kumimoji="1" lang="ja-JP" altLang="en-US" sz="1600" b="1" dirty="0"/>
              <a:t>玉</a:t>
            </a:r>
            <a:endParaRPr kumimoji="1" lang="en-US" altLang="ja-JP" sz="1600" b="1" dirty="0"/>
          </a:p>
          <a:p>
            <a:pPr algn="ctr"/>
            <a:r>
              <a:rPr lang="ja-JP" altLang="en-US" sz="1600" b="1" dirty="0"/>
              <a:t>必要？</a:t>
            </a:r>
            <a:endParaRPr kumimoji="1" lang="ja-JP" altLang="en-US" sz="1600" b="1" dirty="0"/>
          </a:p>
        </p:txBody>
      </p:sp>
      <p:sp>
        <p:nvSpPr>
          <p:cNvPr id="51" name="テキスト ボックス 50">
            <a:extLst>
              <a:ext uri="{FF2B5EF4-FFF2-40B4-BE49-F238E27FC236}">
                <a16:creationId xmlns:a16="http://schemas.microsoft.com/office/drawing/2014/main" id="{D770B5FF-8AF7-462A-8559-B3B746894CC1}"/>
              </a:ext>
            </a:extLst>
          </p:cNvPr>
          <p:cNvSpPr txBox="1"/>
          <p:nvPr/>
        </p:nvSpPr>
        <p:spPr>
          <a:xfrm>
            <a:off x="3045968" y="1269016"/>
            <a:ext cx="127406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600" b="1" dirty="0"/>
              <a:t>ゴルフ玉</a:t>
            </a:r>
            <a:endParaRPr kumimoji="1" lang="en-US" altLang="ja-JP" sz="1600" b="1" dirty="0"/>
          </a:p>
          <a:p>
            <a:pPr algn="ctr"/>
            <a:r>
              <a:rPr lang="ja-JP" altLang="en-US" sz="1600" b="1" dirty="0"/>
              <a:t>必要？</a:t>
            </a:r>
            <a:endParaRPr kumimoji="1" lang="ja-JP" altLang="en-US" sz="1600" b="1" dirty="0"/>
          </a:p>
        </p:txBody>
      </p:sp>
      <p:sp>
        <p:nvSpPr>
          <p:cNvPr id="53" name="フローチャート: 処理 52">
            <a:extLst>
              <a:ext uri="{FF2B5EF4-FFF2-40B4-BE49-F238E27FC236}">
                <a16:creationId xmlns:a16="http://schemas.microsoft.com/office/drawing/2014/main" id="{21BEC5CC-3D40-4712-A689-37391FB938D7}"/>
              </a:ext>
            </a:extLst>
          </p:cNvPr>
          <p:cNvSpPr/>
          <p:nvPr/>
        </p:nvSpPr>
        <p:spPr>
          <a:xfrm>
            <a:off x="2875788" y="2456431"/>
            <a:ext cx="1658112" cy="487680"/>
          </a:xfrm>
          <a:prstGeom prst="flowChartProcess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4" name="フローチャート: 処理 53">
            <a:extLst>
              <a:ext uri="{FF2B5EF4-FFF2-40B4-BE49-F238E27FC236}">
                <a16:creationId xmlns:a16="http://schemas.microsoft.com/office/drawing/2014/main" id="{A09B114E-666A-49EA-9F77-ECB379C76B6E}"/>
              </a:ext>
            </a:extLst>
          </p:cNvPr>
          <p:cNvSpPr/>
          <p:nvPr/>
        </p:nvSpPr>
        <p:spPr>
          <a:xfrm>
            <a:off x="5250688" y="2458971"/>
            <a:ext cx="1658112" cy="487680"/>
          </a:xfrm>
          <a:prstGeom prst="flowChartProcess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5" name="フローチャート: 処理 54">
            <a:extLst>
              <a:ext uri="{FF2B5EF4-FFF2-40B4-BE49-F238E27FC236}">
                <a16:creationId xmlns:a16="http://schemas.microsoft.com/office/drawing/2014/main" id="{A677F569-F55C-44CD-80A6-0012F78B820C}"/>
              </a:ext>
            </a:extLst>
          </p:cNvPr>
          <p:cNvSpPr/>
          <p:nvPr/>
        </p:nvSpPr>
        <p:spPr>
          <a:xfrm>
            <a:off x="7616698" y="2479232"/>
            <a:ext cx="1658112" cy="487680"/>
          </a:xfrm>
          <a:prstGeom prst="flowChartProcess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8" name="矢印: 下 57">
            <a:extLst>
              <a:ext uri="{FF2B5EF4-FFF2-40B4-BE49-F238E27FC236}">
                <a16:creationId xmlns:a16="http://schemas.microsoft.com/office/drawing/2014/main" id="{9D85068F-CFB7-46AE-AF23-518E056606FC}"/>
              </a:ext>
            </a:extLst>
          </p:cNvPr>
          <p:cNvSpPr/>
          <p:nvPr/>
        </p:nvSpPr>
        <p:spPr>
          <a:xfrm rot="16200000">
            <a:off x="4694474" y="1149232"/>
            <a:ext cx="335280" cy="777153"/>
          </a:xfrm>
          <a:prstGeom prst="downArrow">
            <a:avLst>
              <a:gd name="adj1" fmla="val 28182"/>
              <a:gd name="adj2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9" name="矢印: 上向き折線 58">
            <a:extLst>
              <a:ext uri="{FF2B5EF4-FFF2-40B4-BE49-F238E27FC236}">
                <a16:creationId xmlns:a16="http://schemas.microsoft.com/office/drawing/2014/main" id="{77E1A183-F451-42C3-8345-823BFE4A63D5}"/>
              </a:ext>
            </a:extLst>
          </p:cNvPr>
          <p:cNvSpPr/>
          <p:nvPr/>
        </p:nvSpPr>
        <p:spPr>
          <a:xfrm rot="10800000" flipH="1">
            <a:off x="6894576" y="1472450"/>
            <a:ext cx="1747012" cy="1006781"/>
          </a:xfrm>
          <a:prstGeom prst="bentUpArrow">
            <a:avLst>
              <a:gd name="adj1" fmla="val 10563"/>
              <a:gd name="adj2" fmla="val 18473"/>
              <a:gd name="adj3" fmla="val 21452"/>
            </a:avLst>
          </a:prstGeom>
          <a:solidFill>
            <a:schemeClr val="accent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60" name="テキスト ボックス 59">
            <a:extLst>
              <a:ext uri="{FF2B5EF4-FFF2-40B4-BE49-F238E27FC236}">
                <a16:creationId xmlns:a16="http://schemas.microsoft.com/office/drawing/2014/main" id="{35D1295B-37B2-4002-BD10-3DA288FA5E1C}"/>
              </a:ext>
            </a:extLst>
          </p:cNvPr>
          <p:cNvSpPr txBox="1"/>
          <p:nvPr/>
        </p:nvSpPr>
        <p:spPr>
          <a:xfrm>
            <a:off x="1025906" y="276910"/>
            <a:ext cx="12740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800" b="1" dirty="0"/>
              <a:t>開　始</a:t>
            </a:r>
          </a:p>
        </p:txBody>
      </p:sp>
      <p:sp>
        <p:nvSpPr>
          <p:cNvPr id="61" name="テキスト ボックス 60">
            <a:extLst>
              <a:ext uri="{FF2B5EF4-FFF2-40B4-BE49-F238E27FC236}">
                <a16:creationId xmlns:a16="http://schemas.microsoft.com/office/drawing/2014/main" id="{817B7672-7F56-42D3-8142-A0006D5068FC}"/>
              </a:ext>
            </a:extLst>
          </p:cNvPr>
          <p:cNvSpPr txBox="1"/>
          <p:nvPr/>
        </p:nvSpPr>
        <p:spPr>
          <a:xfrm>
            <a:off x="2894330" y="2530321"/>
            <a:ext cx="16210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b="1" dirty="0"/>
              <a:t>ゴルフ玉用意</a:t>
            </a:r>
            <a:endParaRPr kumimoji="1" lang="en-US" altLang="ja-JP" b="1" dirty="0"/>
          </a:p>
        </p:txBody>
      </p: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E04428C4-830D-4621-92CA-823BB2862A40}"/>
              </a:ext>
            </a:extLst>
          </p:cNvPr>
          <p:cNvSpPr txBox="1"/>
          <p:nvPr/>
        </p:nvSpPr>
        <p:spPr>
          <a:xfrm>
            <a:off x="5253736" y="2539293"/>
            <a:ext cx="16210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b="1" dirty="0"/>
              <a:t>ビー</a:t>
            </a:r>
            <a:r>
              <a:rPr kumimoji="1" lang="ja-JP" altLang="en-US" b="1" dirty="0"/>
              <a:t>玉用意</a:t>
            </a:r>
            <a:endParaRPr kumimoji="1" lang="en-US" altLang="ja-JP" b="1" dirty="0"/>
          </a:p>
        </p:txBody>
      </p: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8458D10B-3FC4-4D5A-A7C4-A4BB14ED4A54}"/>
              </a:ext>
            </a:extLst>
          </p:cNvPr>
          <p:cNvSpPr txBox="1"/>
          <p:nvPr/>
        </p:nvSpPr>
        <p:spPr>
          <a:xfrm>
            <a:off x="7643368" y="2542095"/>
            <a:ext cx="16210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b="1" dirty="0"/>
              <a:t>鉄玉用意</a:t>
            </a:r>
            <a:endParaRPr kumimoji="1" lang="en-US" altLang="ja-JP" b="1" dirty="0"/>
          </a:p>
        </p:txBody>
      </p:sp>
      <p:sp>
        <p:nvSpPr>
          <p:cNvPr id="64" name="矢印: 下 63">
            <a:extLst>
              <a:ext uri="{FF2B5EF4-FFF2-40B4-BE49-F238E27FC236}">
                <a16:creationId xmlns:a16="http://schemas.microsoft.com/office/drawing/2014/main" id="{9A7AA6F1-892F-4C6F-BBC8-160083A2402C}"/>
              </a:ext>
            </a:extLst>
          </p:cNvPr>
          <p:cNvSpPr/>
          <p:nvPr/>
        </p:nvSpPr>
        <p:spPr>
          <a:xfrm>
            <a:off x="5942393" y="2967739"/>
            <a:ext cx="293497" cy="776728"/>
          </a:xfrm>
          <a:prstGeom prst="downArrow">
            <a:avLst>
              <a:gd name="adj1" fmla="val 35757"/>
              <a:gd name="adj2" fmla="val 50000"/>
            </a:avLst>
          </a:prstGeom>
          <a:solidFill>
            <a:schemeClr val="tx1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65" name="正方形/長方形 64">
            <a:extLst>
              <a:ext uri="{FF2B5EF4-FFF2-40B4-BE49-F238E27FC236}">
                <a16:creationId xmlns:a16="http://schemas.microsoft.com/office/drawing/2014/main" id="{943250AB-D03F-4CD0-9998-5BD275EE808C}"/>
              </a:ext>
            </a:extLst>
          </p:cNvPr>
          <p:cNvSpPr/>
          <p:nvPr/>
        </p:nvSpPr>
        <p:spPr>
          <a:xfrm>
            <a:off x="3586734" y="2966912"/>
            <a:ext cx="141732" cy="348704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7" name="正方形/長方形 66">
            <a:extLst>
              <a:ext uri="{FF2B5EF4-FFF2-40B4-BE49-F238E27FC236}">
                <a16:creationId xmlns:a16="http://schemas.microsoft.com/office/drawing/2014/main" id="{4F742701-81EB-4B1B-9C31-B83B93E8D392}"/>
              </a:ext>
            </a:extLst>
          </p:cNvPr>
          <p:cNvSpPr/>
          <p:nvPr/>
        </p:nvSpPr>
        <p:spPr>
          <a:xfrm>
            <a:off x="8374888" y="2979200"/>
            <a:ext cx="141732" cy="348704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8" name="正方形/長方形 67">
            <a:extLst>
              <a:ext uri="{FF2B5EF4-FFF2-40B4-BE49-F238E27FC236}">
                <a16:creationId xmlns:a16="http://schemas.microsoft.com/office/drawing/2014/main" id="{152D2F98-A5B4-43E9-AAC1-F3CFD3FC5F01}"/>
              </a:ext>
            </a:extLst>
          </p:cNvPr>
          <p:cNvSpPr/>
          <p:nvPr/>
        </p:nvSpPr>
        <p:spPr>
          <a:xfrm rot="16200000">
            <a:off x="6003159" y="814441"/>
            <a:ext cx="95152" cy="4931774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9" name="テキスト ボックス 68">
            <a:extLst>
              <a:ext uri="{FF2B5EF4-FFF2-40B4-BE49-F238E27FC236}">
                <a16:creationId xmlns:a16="http://schemas.microsoft.com/office/drawing/2014/main" id="{0FC59C8E-4AC2-4951-8508-3A6E816FE479}"/>
              </a:ext>
            </a:extLst>
          </p:cNvPr>
          <p:cNvSpPr txBox="1"/>
          <p:nvPr/>
        </p:nvSpPr>
        <p:spPr>
          <a:xfrm>
            <a:off x="5264660" y="5150620"/>
            <a:ext cx="16210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400" b="1" dirty="0">
                <a:solidFill>
                  <a:srgbClr val="FF0000"/>
                </a:solidFill>
                <a:latin typeface="富士ポップ" panose="040F0709000000000000" pitchFamily="49" charset="-128"/>
                <a:ea typeface="富士ポップ" panose="040F0709000000000000" pitchFamily="49" charset="-128"/>
              </a:rPr>
              <a:t>出　荷</a:t>
            </a:r>
            <a:endParaRPr kumimoji="1" lang="en-US" altLang="ja-JP" sz="2400" b="1" dirty="0">
              <a:solidFill>
                <a:srgbClr val="FF0000"/>
              </a:solidFill>
              <a:latin typeface="富士ポップ" panose="040F0709000000000000" pitchFamily="49" charset="-128"/>
              <a:ea typeface="富士ポップ" panose="040F0709000000000000" pitchFamily="49" charset="-128"/>
            </a:endParaRPr>
          </a:p>
        </p:txBody>
      </p:sp>
      <p:sp>
        <p:nvSpPr>
          <p:cNvPr id="70" name="テキスト ボックス 69">
            <a:extLst>
              <a:ext uri="{FF2B5EF4-FFF2-40B4-BE49-F238E27FC236}">
                <a16:creationId xmlns:a16="http://schemas.microsoft.com/office/drawing/2014/main" id="{2A868293-5751-48F5-9569-3E28F17E0BAE}"/>
              </a:ext>
            </a:extLst>
          </p:cNvPr>
          <p:cNvSpPr txBox="1"/>
          <p:nvPr/>
        </p:nvSpPr>
        <p:spPr>
          <a:xfrm>
            <a:off x="10418318" y="6208141"/>
            <a:ext cx="16210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400" b="1" dirty="0">
                <a:solidFill>
                  <a:schemeClr val="bg1"/>
                </a:solidFill>
                <a:latin typeface="有澤行書" panose="02000609000000000000" pitchFamily="1" charset="-128"/>
                <a:ea typeface="有澤行書" panose="02000609000000000000" pitchFamily="1" charset="-128"/>
              </a:rPr>
              <a:t>廃　棄</a:t>
            </a:r>
            <a:endParaRPr kumimoji="1" lang="en-US" altLang="ja-JP" sz="2400" b="1" dirty="0">
              <a:solidFill>
                <a:schemeClr val="bg1"/>
              </a:solidFill>
              <a:latin typeface="有澤行書" panose="02000609000000000000" pitchFamily="1" charset="-128"/>
              <a:ea typeface="有澤行書" panose="02000609000000000000" pitchFamily="1" charset="-128"/>
            </a:endParaRPr>
          </a:p>
        </p:txBody>
      </p:sp>
      <p:sp>
        <p:nvSpPr>
          <p:cNvPr id="71" name="テキスト ボックス 70">
            <a:extLst>
              <a:ext uri="{FF2B5EF4-FFF2-40B4-BE49-F238E27FC236}">
                <a16:creationId xmlns:a16="http://schemas.microsoft.com/office/drawing/2014/main" id="{1EEF7A65-7F30-4A72-9AFC-2ED964EA7654}"/>
              </a:ext>
            </a:extLst>
          </p:cNvPr>
          <p:cNvSpPr txBox="1"/>
          <p:nvPr/>
        </p:nvSpPr>
        <p:spPr>
          <a:xfrm>
            <a:off x="10247630" y="5280726"/>
            <a:ext cx="1959267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700" b="1" dirty="0"/>
              <a:t>新規コップ設置</a:t>
            </a:r>
            <a:endParaRPr kumimoji="1" lang="en-US" altLang="ja-JP" sz="1700" b="1" dirty="0"/>
          </a:p>
        </p:txBody>
      </p:sp>
      <p:sp>
        <p:nvSpPr>
          <p:cNvPr id="72" name="矢印: 下 71">
            <a:extLst>
              <a:ext uri="{FF2B5EF4-FFF2-40B4-BE49-F238E27FC236}">
                <a16:creationId xmlns:a16="http://schemas.microsoft.com/office/drawing/2014/main" id="{DB870E35-C98E-4FA3-B241-1E20DF5BB8A6}"/>
              </a:ext>
            </a:extLst>
          </p:cNvPr>
          <p:cNvSpPr/>
          <p:nvPr/>
        </p:nvSpPr>
        <p:spPr>
          <a:xfrm>
            <a:off x="5928360" y="5649270"/>
            <a:ext cx="335280" cy="487680"/>
          </a:xfrm>
          <a:prstGeom prst="downArrow">
            <a:avLst>
              <a:gd name="adj1" fmla="val 28182"/>
              <a:gd name="adj2" fmla="val 50000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3" name="フローチャート: 端子 72">
            <a:extLst>
              <a:ext uri="{FF2B5EF4-FFF2-40B4-BE49-F238E27FC236}">
                <a16:creationId xmlns:a16="http://schemas.microsoft.com/office/drawing/2014/main" id="{BC456D3B-1BAD-43A9-B970-E8DFCD5CBA06}"/>
              </a:ext>
            </a:extLst>
          </p:cNvPr>
          <p:cNvSpPr/>
          <p:nvPr/>
        </p:nvSpPr>
        <p:spPr>
          <a:xfrm>
            <a:off x="5328666" y="6158786"/>
            <a:ext cx="1507236" cy="540036"/>
          </a:xfrm>
          <a:prstGeom prst="flowChartTerminator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4" name="テキスト ボックス 73">
            <a:extLst>
              <a:ext uri="{FF2B5EF4-FFF2-40B4-BE49-F238E27FC236}">
                <a16:creationId xmlns:a16="http://schemas.microsoft.com/office/drawing/2014/main" id="{AB8218E5-4A04-4FFC-AC5E-C2EB7AE24277}"/>
              </a:ext>
            </a:extLst>
          </p:cNvPr>
          <p:cNvSpPr txBox="1"/>
          <p:nvPr/>
        </p:nvSpPr>
        <p:spPr>
          <a:xfrm>
            <a:off x="5452109" y="6193536"/>
            <a:ext cx="12740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800" b="1" dirty="0"/>
              <a:t>終　了</a:t>
            </a:r>
          </a:p>
        </p:txBody>
      </p:sp>
      <p:sp>
        <p:nvSpPr>
          <p:cNvPr id="75" name="フローチャート: 処理 74">
            <a:extLst>
              <a:ext uri="{FF2B5EF4-FFF2-40B4-BE49-F238E27FC236}">
                <a16:creationId xmlns:a16="http://schemas.microsoft.com/office/drawing/2014/main" id="{393127D2-55B9-408A-9F94-0C8B04CE7C4E}"/>
              </a:ext>
            </a:extLst>
          </p:cNvPr>
          <p:cNvSpPr/>
          <p:nvPr/>
        </p:nvSpPr>
        <p:spPr>
          <a:xfrm>
            <a:off x="827278" y="1260720"/>
            <a:ext cx="1658112" cy="487680"/>
          </a:xfrm>
          <a:prstGeom prst="flowChartProcess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6" name="矢印: 下 75">
            <a:extLst>
              <a:ext uri="{FF2B5EF4-FFF2-40B4-BE49-F238E27FC236}">
                <a16:creationId xmlns:a16="http://schemas.microsoft.com/office/drawing/2014/main" id="{A5EE69B6-5628-424D-AB85-9B949836C0A9}"/>
              </a:ext>
            </a:extLst>
          </p:cNvPr>
          <p:cNvSpPr/>
          <p:nvPr/>
        </p:nvSpPr>
        <p:spPr>
          <a:xfrm>
            <a:off x="1507236" y="799651"/>
            <a:ext cx="335280" cy="487680"/>
          </a:xfrm>
          <a:prstGeom prst="downArrow">
            <a:avLst>
              <a:gd name="adj1" fmla="val 28182"/>
              <a:gd name="adj2" fmla="val 50000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7" name="テキスト ボックス 76">
            <a:extLst>
              <a:ext uri="{FF2B5EF4-FFF2-40B4-BE49-F238E27FC236}">
                <a16:creationId xmlns:a16="http://schemas.microsoft.com/office/drawing/2014/main" id="{AE324BAD-11C9-4C6E-B69C-874B82B6611C}"/>
              </a:ext>
            </a:extLst>
          </p:cNvPr>
          <p:cNvSpPr txBox="1"/>
          <p:nvPr/>
        </p:nvSpPr>
        <p:spPr>
          <a:xfrm>
            <a:off x="818388" y="1340442"/>
            <a:ext cx="16210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b="1" dirty="0"/>
              <a:t>目標値設定</a:t>
            </a:r>
            <a:endParaRPr kumimoji="1" lang="en-US" altLang="ja-JP" b="1" dirty="0"/>
          </a:p>
        </p:txBody>
      </p:sp>
      <p:sp>
        <p:nvSpPr>
          <p:cNvPr id="48" name="正方形/長方形 47">
            <a:extLst>
              <a:ext uri="{FF2B5EF4-FFF2-40B4-BE49-F238E27FC236}">
                <a16:creationId xmlns:a16="http://schemas.microsoft.com/office/drawing/2014/main" id="{40973CE8-73CC-4470-B1A3-4AB01CE64DE7}"/>
              </a:ext>
            </a:extLst>
          </p:cNvPr>
          <p:cNvSpPr/>
          <p:nvPr/>
        </p:nvSpPr>
        <p:spPr>
          <a:xfrm rot="5400000">
            <a:off x="8002485" y="-2574199"/>
            <a:ext cx="118784" cy="6439408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153846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500"/>
                            </p:stCondLst>
                            <p:childTnLst>
                              <p:par>
                                <p:cTn id="5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1000"/>
                            </p:stCondLst>
                            <p:childTnLst>
                              <p:par>
                                <p:cTn id="6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1500"/>
                            </p:stCondLst>
                            <p:childTnLst>
                              <p:par>
                                <p:cTn id="7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2000"/>
                            </p:stCondLst>
                            <p:childTnLst>
                              <p:par>
                                <p:cTn id="7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2500"/>
                            </p:stCondLst>
                            <p:childTnLst>
                              <p:par>
                                <p:cTn id="9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6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>
                            <p:stCondLst>
                              <p:cond delay="500"/>
                            </p:stCondLst>
                            <p:childTnLst>
                              <p:par>
                                <p:cTn id="1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6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9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4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5" fill="hold">
                            <p:stCondLst>
                              <p:cond delay="500"/>
                            </p:stCondLst>
                            <p:childTnLst>
                              <p:par>
                                <p:cTn id="13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1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7" fill="hold">
                            <p:stCondLst>
                              <p:cond delay="500"/>
                            </p:stCondLst>
                            <p:childTnLst>
                              <p:par>
                                <p:cTn id="14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0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3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9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" grpId="0" animBg="1"/>
      <p:bldP spid="56" grpId="0" animBg="1"/>
      <p:bldP spid="24" grpId="0" animBg="1"/>
      <p:bldP spid="37" grpId="0" animBg="1"/>
      <p:bldP spid="21" grpId="0" animBg="1"/>
      <p:bldP spid="6" grpId="0" animBg="1"/>
      <p:bldP spid="23" grpId="0"/>
      <p:bldP spid="30" grpId="0" animBg="1"/>
      <p:bldP spid="31" grpId="0" animBg="1"/>
      <p:bldP spid="41" grpId="0" animBg="1"/>
      <p:bldP spid="32" grpId="0"/>
      <p:bldP spid="36" grpId="0" animBg="1"/>
      <p:bldP spid="38" grpId="0" animBg="1"/>
      <p:bldP spid="39" grpId="0" animBg="1"/>
      <p:bldP spid="42" grpId="0" animBg="1"/>
      <p:bldP spid="40" grpId="0" animBg="1"/>
      <p:bldP spid="43" grpId="0" animBg="1"/>
      <p:bldP spid="44" grpId="0" animBg="1"/>
      <p:bldP spid="45" grpId="0" animBg="1"/>
      <p:bldP spid="46" grpId="0" animBg="1"/>
      <p:bldP spid="47" grpId="0" animBg="1"/>
      <p:bldP spid="50" grpId="0"/>
      <p:bldP spid="51" grpId="0"/>
      <p:bldP spid="53" grpId="0" animBg="1"/>
      <p:bldP spid="54" grpId="0" animBg="1"/>
      <p:bldP spid="55" grpId="0" animBg="1"/>
      <p:bldP spid="58" grpId="0" animBg="1"/>
      <p:bldP spid="59" grpId="0" animBg="1"/>
      <p:bldP spid="61" grpId="0"/>
      <p:bldP spid="62" grpId="0"/>
      <p:bldP spid="63" grpId="0"/>
      <p:bldP spid="64" grpId="0" animBg="1"/>
      <p:bldP spid="65" grpId="0" animBg="1"/>
      <p:bldP spid="67" grpId="0" animBg="1"/>
      <p:bldP spid="68" grpId="0" animBg="1"/>
      <p:bldP spid="69" grpId="0"/>
      <p:bldP spid="70" grpId="0"/>
      <p:bldP spid="71" grpId="0"/>
      <p:bldP spid="72" grpId="0" animBg="1"/>
      <p:bldP spid="73" grpId="0" animBg="1"/>
      <p:bldP spid="74" grpId="0"/>
      <p:bldP spid="75" grpId="0" animBg="1"/>
      <p:bldP spid="76" grpId="0" animBg="1"/>
      <p:bldP spid="77" grpId="0"/>
      <p:bldP spid="48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644659" y="403976"/>
            <a:ext cx="8911687" cy="1280890"/>
          </a:xfrm>
        </p:spPr>
        <p:txBody>
          <a:bodyPr>
            <a:normAutofit/>
          </a:bodyPr>
          <a:lstStyle/>
          <a:p>
            <a:r>
              <a:rPr kumimoji="1" lang="ja-JP" altLang="en-US" sz="6000" dirty="0" smtClean="0"/>
              <a:t>予算</a:t>
            </a:r>
            <a:endParaRPr kumimoji="1" lang="ja-JP" altLang="en-US" sz="6000" dirty="0"/>
          </a:p>
        </p:txBody>
      </p:sp>
      <p:pic>
        <p:nvPicPr>
          <p:cNvPr id="4" name="コンテンツ プレースホルダー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8027" y="1335462"/>
            <a:ext cx="11643973" cy="5387071"/>
          </a:xfrm>
        </p:spPr>
      </p:pic>
    </p:spTree>
    <p:extLst>
      <p:ext uri="{BB962C8B-B14F-4D97-AF65-F5344CB8AC3E}">
        <p14:creationId xmlns:p14="http://schemas.microsoft.com/office/powerpoint/2010/main" val="3871879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081212" y="2760133"/>
            <a:ext cx="8915400" cy="3777622"/>
          </a:xfrm>
        </p:spPr>
        <p:txBody>
          <a:bodyPr>
            <a:normAutofit/>
          </a:bodyPr>
          <a:lstStyle/>
          <a:p>
            <a:r>
              <a:rPr kumimoji="1" lang="ja-JP" altLang="en-US" sz="8800" dirty="0" smtClean="0"/>
              <a:t>総額￥</a:t>
            </a:r>
            <a:r>
              <a:rPr kumimoji="1" lang="en-US" altLang="ja-JP" sz="8800" dirty="0" smtClean="0"/>
              <a:t>37000</a:t>
            </a:r>
            <a:endParaRPr kumimoji="1" lang="ja-JP" altLang="en-US" sz="8800" dirty="0"/>
          </a:p>
        </p:txBody>
      </p:sp>
    </p:spTree>
    <p:extLst>
      <p:ext uri="{BB962C8B-B14F-4D97-AF65-F5344CB8AC3E}">
        <p14:creationId xmlns:p14="http://schemas.microsoft.com/office/powerpoint/2010/main" val="2046089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スケジュール</a:t>
            </a:r>
            <a:endParaRPr kumimoji="1" lang="ja-JP" altLang="en-US" dirty="0"/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310482"/>
            <a:ext cx="12192000" cy="55475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6152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5800" y="415925"/>
            <a:ext cx="10515600" cy="1325563"/>
          </a:xfrm>
        </p:spPr>
        <p:txBody>
          <a:bodyPr/>
          <a:lstStyle/>
          <a:p>
            <a:r>
              <a:rPr kumimoji="1" lang="ja-JP" altLang="en-US" dirty="0" smtClean="0"/>
              <a:t>アームができるようになる</a:t>
            </a:r>
            <a:r>
              <a:rPr kumimoji="1" lang="ja-JP" altLang="en-US" dirty="0" smtClean="0"/>
              <a:t>こと（目標）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685800" y="2705100"/>
            <a:ext cx="1145540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5400" dirty="0" smtClean="0"/>
              <a:t>①　</a:t>
            </a:r>
            <a:r>
              <a:rPr lang="ja-JP" altLang="en-US" sz="5400" dirty="0"/>
              <a:t>３本</a:t>
            </a:r>
            <a:r>
              <a:rPr lang="ja-JP" altLang="en-US" sz="5400" dirty="0" smtClean="0"/>
              <a:t>の指でボールを掴む。</a:t>
            </a:r>
            <a:endParaRPr lang="en-US" altLang="ja-JP" sz="5400" dirty="0" smtClean="0"/>
          </a:p>
          <a:p>
            <a:endParaRPr kumimoji="1" lang="en-US" altLang="ja-JP" sz="5400" dirty="0"/>
          </a:p>
          <a:p>
            <a:r>
              <a:rPr lang="ja-JP" altLang="en-US" sz="5400" dirty="0" smtClean="0"/>
              <a:t>②　紙コップを持ち上げられる。</a:t>
            </a:r>
            <a:endParaRPr kumimoji="1" lang="en-US" altLang="ja-JP" sz="5400" dirty="0" smtClean="0"/>
          </a:p>
        </p:txBody>
      </p:sp>
    </p:spTree>
    <p:extLst>
      <p:ext uri="{BB962C8B-B14F-4D97-AF65-F5344CB8AC3E}">
        <p14:creationId xmlns:p14="http://schemas.microsoft.com/office/powerpoint/2010/main" val="3526245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576925" y="590243"/>
            <a:ext cx="8911687" cy="1280890"/>
          </a:xfrm>
        </p:spPr>
        <p:txBody>
          <a:bodyPr>
            <a:normAutofit/>
          </a:bodyPr>
          <a:lstStyle/>
          <a:p>
            <a:r>
              <a:rPr lang="ja-JP" altLang="en-US" sz="4800" dirty="0"/>
              <a:t>ロボットハンド構成図</a:t>
            </a:r>
            <a:endParaRPr kumimoji="1" lang="ja-JP" altLang="en-US" sz="48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736277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ロボットハンド</a:t>
            </a:r>
            <a:r>
              <a:rPr lang="ja-JP" altLang="en-US" dirty="0" smtClean="0"/>
              <a:t>構成図１－１</a:t>
            </a:r>
            <a:endParaRPr kumimoji="1" lang="ja-JP" altLang="en-US" dirty="0"/>
          </a:p>
        </p:txBody>
      </p:sp>
      <p:pic>
        <p:nvPicPr>
          <p:cNvPr id="4" name="図 3" descr="F:\4年Hコース\基礎研究\CAD\設計書用画像\hand2.JPG"/>
          <p:cNvPicPr/>
          <p:nvPr/>
        </p:nvPicPr>
        <p:blipFill>
          <a:blip r:embed="rId2"/>
          <a:srcRect/>
          <a:stretch>
            <a:fillRect/>
          </a:stretch>
        </p:blipFill>
        <p:spPr>
          <a:xfrm>
            <a:off x="1296298" y="1869772"/>
            <a:ext cx="5361940" cy="4590415"/>
          </a:xfrm>
          <a:prstGeom prst="rect">
            <a:avLst/>
          </a:prstGeom>
          <a:noFill/>
          <a:ln>
            <a:noFill/>
            <a:prstDash/>
          </a:ln>
        </p:spPr>
      </p:pic>
    </p:spTree>
    <p:extLst>
      <p:ext uri="{BB962C8B-B14F-4D97-AF65-F5344CB8AC3E}">
        <p14:creationId xmlns:p14="http://schemas.microsoft.com/office/powerpoint/2010/main" val="3020344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ロボットハンド構成図１－２</a:t>
            </a:r>
            <a:endParaRPr kumimoji="1" lang="ja-JP" altLang="en-US" dirty="0"/>
          </a:p>
        </p:txBody>
      </p:sp>
      <p:pic>
        <p:nvPicPr>
          <p:cNvPr id="4" name="図 3" descr="F:\4年Hコース\基礎研究\CAD\設計書用画像\hand-base with dimensions.jpg"/>
          <p:cNvPicPr/>
          <p:nvPr/>
        </p:nvPicPr>
        <p:blipFill>
          <a:blip r:embed="rId2"/>
          <a:srcRect/>
          <a:stretch>
            <a:fillRect/>
          </a:stretch>
        </p:blipFill>
        <p:spPr>
          <a:xfrm>
            <a:off x="1024255" y="2359751"/>
            <a:ext cx="6120130" cy="3105150"/>
          </a:xfrm>
          <a:prstGeom prst="rect">
            <a:avLst/>
          </a:prstGeom>
          <a:noFill/>
          <a:ln>
            <a:noFill/>
            <a:prstDash/>
          </a:ln>
        </p:spPr>
      </p:pic>
      <p:sp>
        <p:nvSpPr>
          <p:cNvPr id="5" name="テキスト ボックス 4"/>
          <p:cNvSpPr txBox="1"/>
          <p:nvPr/>
        </p:nvSpPr>
        <p:spPr>
          <a:xfrm>
            <a:off x="7555710" y="2677886"/>
            <a:ext cx="4493538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 smtClean="0"/>
              <a:t>ハンド基盤部はアクリル板</a:t>
            </a:r>
            <a:endParaRPr kumimoji="1" lang="en-US" altLang="ja-JP" sz="2800" dirty="0" smtClean="0"/>
          </a:p>
          <a:p>
            <a:endParaRPr lang="en-US" altLang="ja-JP" sz="2800" dirty="0"/>
          </a:p>
          <a:p>
            <a:r>
              <a:rPr kumimoji="1" lang="ja-JP" altLang="en-US" sz="2800" dirty="0" smtClean="0"/>
              <a:t>突起部分は３Ｄプリンター</a:t>
            </a:r>
            <a:endParaRPr kumimoji="1" lang="ja-JP" altLang="en-US" sz="2800" dirty="0"/>
          </a:p>
        </p:txBody>
      </p:sp>
    </p:spTree>
    <p:extLst>
      <p:ext uri="{BB962C8B-B14F-4D97-AF65-F5344CB8AC3E}">
        <p14:creationId xmlns:p14="http://schemas.microsoft.com/office/powerpoint/2010/main" val="1106864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ロボットハンド構成図１－３</a:t>
            </a:r>
            <a:endParaRPr kumimoji="1" lang="ja-JP" altLang="en-US" dirty="0"/>
          </a:p>
        </p:txBody>
      </p:sp>
      <p:pic>
        <p:nvPicPr>
          <p:cNvPr id="4" name="図 3" descr="F:\4年Hコース\基礎研究\CAD\設計書用画像\hand-link.JPG"/>
          <p:cNvPicPr/>
          <p:nvPr/>
        </p:nvPicPr>
        <p:blipFill>
          <a:blip r:embed="rId2"/>
          <a:srcRect/>
          <a:stretch>
            <a:fillRect/>
          </a:stretch>
        </p:blipFill>
        <p:spPr>
          <a:xfrm>
            <a:off x="815249" y="1644831"/>
            <a:ext cx="6120130" cy="4953000"/>
          </a:xfrm>
          <a:prstGeom prst="rect">
            <a:avLst/>
          </a:prstGeom>
          <a:noFill/>
          <a:ln>
            <a:noFill/>
            <a:prstDash/>
          </a:ln>
        </p:spPr>
      </p:pic>
      <p:sp>
        <p:nvSpPr>
          <p:cNvPr id="5" name="テキスト ボックス 4"/>
          <p:cNvSpPr txBox="1"/>
          <p:nvPr/>
        </p:nvSpPr>
        <p:spPr>
          <a:xfrm>
            <a:off x="6935379" y="2189564"/>
            <a:ext cx="5211683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 smtClean="0"/>
              <a:t>基盤と</a:t>
            </a:r>
            <a:r>
              <a:rPr lang="ja-JP" altLang="en-US" sz="2800" dirty="0"/>
              <a:t>爪の間に</a:t>
            </a:r>
            <a:r>
              <a:rPr lang="ja-JP" altLang="en-US" sz="2800" dirty="0" smtClean="0"/>
              <a:t>接続する</a:t>
            </a:r>
            <a:r>
              <a:rPr kumimoji="1" lang="ja-JP" altLang="en-US" sz="2800" dirty="0" smtClean="0"/>
              <a:t>リンク</a:t>
            </a:r>
            <a:endParaRPr kumimoji="1" lang="en-US" altLang="ja-JP" sz="2800" dirty="0" smtClean="0"/>
          </a:p>
          <a:p>
            <a:endParaRPr lang="en-US" altLang="ja-JP" sz="2800" dirty="0"/>
          </a:p>
          <a:p>
            <a:r>
              <a:rPr kumimoji="1" lang="ja-JP" altLang="en-US" sz="2800" dirty="0" smtClean="0"/>
              <a:t>材質はステンレス</a:t>
            </a:r>
            <a:endParaRPr kumimoji="1" lang="ja-JP" altLang="en-US" sz="2800" dirty="0"/>
          </a:p>
        </p:txBody>
      </p:sp>
    </p:spTree>
    <p:extLst>
      <p:ext uri="{BB962C8B-B14F-4D97-AF65-F5344CB8AC3E}">
        <p14:creationId xmlns:p14="http://schemas.microsoft.com/office/powerpoint/2010/main" val="2604674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ロボットハンド構成図</a:t>
            </a:r>
            <a:r>
              <a:rPr lang="ja-JP" altLang="en-US" dirty="0" smtClean="0"/>
              <a:t>１－４</a:t>
            </a:r>
            <a:endParaRPr kumimoji="1" lang="ja-JP" altLang="en-US" dirty="0"/>
          </a:p>
        </p:txBody>
      </p:sp>
      <p:pic>
        <p:nvPicPr>
          <p:cNvPr id="4" name="図 3" descr="F:\4年Hコース\基礎研究\CAD\設計書用画像\nail.JPG"/>
          <p:cNvPicPr/>
          <p:nvPr/>
        </p:nvPicPr>
        <p:blipFill>
          <a:blip r:embed="rId2"/>
          <a:srcRect/>
          <a:stretch>
            <a:fillRect/>
          </a:stretch>
        </p:blipFill>
        <p:spPr>
          <a:xfrm>
            <a:off x="854438" y="1955437"/>
            <a:ext cx="6120130" cy="3835400"/>
          </a:xfrm>
          <a:prstGeom prst="rect">
            <a:avLst/>
          </a:prstGeom>
          <a:noFill/>
          <a:ln>
            <a:noFill/>
            <a:prstDash/>
          </a:ln>
        </p:spPr>
      </p:pic>
      <p:sp>
        <p:nvSpPr>
          <p:cNvPr id="6" name="テキスト ボックス 5"/>
          <p:cNvSpPr txBox="1"/>
          <p:nvPr/>
        </p:nvSpPr>
        <p:spPr>
          <a:xfrm>
            <a:off x="7249886" y="2142309"/>
            <a:ext cx="4378122" cy="206210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 smtClean="0"/>
              <a:t>ハンドの爪の部分</a:t>
            </a:r>
            <a:endParaRPr kumimoji="1" lang="en-US" altLang="ja-JP" sz="3200" dirty="0" smtClean="0"/>
          </a:p>
          <a:p>
            <a:endParaRPr lang="en-US" altLang="ja-JP" sz="3200" dirty="0"/>
          </a:p>
          <a:p>
            <a:r>
              <a:rPr kumimoji="1" lang="ja-JP" altLang="en-US" sz="3200" dirty="0" smtClean="0"/>
              <a:t>厚さ２</a:t>
            </a:r>
            <a:r>
              <a:rPr kumimoji="1" lang="en-US" altLang="ja-JP" sz="3200" dirty="0" smtClean="0"/>
              <a:t>[mm]</a:t>
            </a:r>
            <a:r>
              <a:rPr kumimoji="1" lang="ja-JP" altLang="en-US" sz="3200" dirty="0" smtClean="0"/>
              <a:t>のアルミ板</a:t>
            </a:r>
            <a:endParaRPr kumimoji="1" lang="en-US" altLang="ja-JP" sz="3200" dirty="0" smtClean="0"/>
          </a:p>
          <a:p>
            <a:endParaRPr kumimoji="1" lang="ja-JP" altLang="en-US" sz="3200" dirty="0"/>
          </a:p>
        </p:txBody>
      </p:sp>
    </p:spTree>
    <p:extLst>
      <p:ext uri="{BB962C8B-B14F-4D97-AF65-F5344CB8AC3E}">
        <p14:creationId xmlns:p14="http://schemas.microsoft.com/office/powerpoint/2010/main" val="3435239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ウィスプ">
  <a:themeElements>
    <a:clrScheme name="ウィスプ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ウィスプ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ウィスプ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73</TotalTime>
  <Words>285</Words>
  <Application>Microsoft Office PowerPoint</Application>
  <PresentationFormat>ワイド画面</PresentationFormat>
  <Paragraphs>95</Paragraphs>
  <Slides>26</Slides>
  <Notes>4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26</vt:i4>
      </vt:variant>
    </vt:vector>
  </HeadingPairs>
  <TitlesOfParts>
    <vt:vector size="36" baseType="lpstr">
      <vt:lpstr>HGP行書体</vt:lpstr>
      <vt:lpstr>MS PGothic</vt:lpstr>
      <vt:lpstr>メイリオ</vt:lpstr>
      <vt:lpstr>富士ポップ</vt:lpstr>
      <vt:lpstr>有澤行書</vt:lpstr>
      <vt:lpstr>游ゴシック</vt:lpstr>
      <vt:lpstr>Arial</vt:lpstr>
      <vt:lpstr>Century Gothic</vt:lpstr>
      <vt:lpstr>Wingdings 3</vt:lpstr>
      <vt:lpstr>ウィスプ</vt:lpstr>
      <vt:lpstr>D班　発表</vt:lpstr>
      <vt:lpstr>分担</vt:lpstr>
      <vt:lpstr>スケジュール</vt:lpstr>
      <vt:lpstr>アームができるようになること（目標）</vt:lpstr>
      <vt:lpstr>ロボットハンド構成図</vt:lpstr>
      <vt:lpstr>ロボットハンド構成図１－１</vt:lpstr>
      <vt:lpstr>ロボットハンド構成図１－２</vt:lpstr>
      <vt:lpstr>ロボットハンド構成図１－３</vt:lpstr>
      <vt:lpstr>ロボットハンド構成図１－４</vt:lpstr>
      <vt:lpstr>ロボットハンド構成図１－５</vt:lpstr>
      <vt:lpstr>ロボットハンド構成図１－６</vt:lpstr>
      <vt:lpstr>ロボットハンド構成図</vt:lpstr>
      <vt:lpstr>ロボットハンド構成図１－７</vt:lpstr>
      <vt:lpstr>ロボットハンド部品対応図</vt:lpstr>
      <vt:lpstr>動作のポイント</vt:lpstr>
      <vt:lpstr>要点 </vt:lpstr>
      <vt:lpstr>・夏季休業中にすること</vt:lpstr>
      <vt:lpstr>夏休みの間の実験について  </vt:lpstr>
      <vt:lpstr>玄　智仁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予算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D班　発表</dc:title>
  <dc:creator>profile</dc:creator>
  <cp:lastModifiedBy>profile</cp:lastModifiedBy>
  <cp:revision>10</cp:revision>
  <dcterms:created xsi:type="dcterms:W3CDTF">2019-07-10T04:46:56Z</dcterms:created>
  <dcterms:modified xsi:type="dcterms:W3CDTF">2019-07-17T05:31:40Z</dcterms:modified>
</cp:coreProperties>
</file>