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26F5-F986-4E8E-936C-DA5F0C12574E}" type="datetimeFigureOut">
              <a:rPr kumimoji="1" lang="ja-JP" altLang="en-US" smtClean="0"/>
              <a:t>2017/7/12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0F97-2D66-45FF-B809-232B69E096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7664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26F5-F986-4E8E-936C-DA5F0C12574E}" type="datetimeFigureOut">
              <a:rPr kumimoji="1" lang="ja-JP" altLang="en-US" smtClean="0"/>
              <a:t>2017/7/12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0F97-2D66-45FF-B809-232B69E096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8639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26F5-F986-4E8E-936C-DA5F0C12574E}" type="datetimeFigureOut">
              <a:rPr kumimoji="1" lang="ja-JP" altLang="en-US" smtClean="0"/>
              <a:t>2017/7/12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0F97-2D66-45FF-B809-232B69E096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5608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26F5-F986-4E8E-936C-DA5F0C12574E}" type="datetimeFigureOut">
              <a:rPr kumimoji="1" lang="ja-JP" altLang="en-US" smtClean="0"/>
              <a:t>2017/7/12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0F97-2D66-45FF-B809-232B69E0960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1648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26F5-F986-4E8E-936C-DA5F0C12574E}" type="datetimeFigureOut">
              <a:rPr kumimoji="1" lang="ja-JP" altLang="en-US" smtClean="0"/>
              <a:t>2017/7/12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0F97-2D66-45FF-B809-232B69E096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838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26F5-F986-4E8E-936C-DA5F0C12574E}" type="datetimeFigureOut">
              <a:rPr kumimoji="1" lang="ja-JP" altLang="en-US" smtClean="0"/>
              <a:t>2017/7/12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0F97-2D66-45FF-B809-232B69E096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820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26F5-F986-4E8E-936C-DA5F0C12574E}" type="datetimeFigureOut">
              <a:rPr kumimoji="1" lang="ja-JP" altLang="en-US" smtClean="0"/>
              <a:t>2017/7/12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0F97-2D66-45FF-B809-232B69E096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0720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26F5-F986-4E8E-936C-DA5F0C12574E}" type="datetimeFigureOut">
              <a:rPr kumimoji="1" lang="ja-JP" altLang="en-US" smtClean="0"/>
              <a:t>2017/7/12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0F97-2D66-45FF-B809-232B69E096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7518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26F5-F986-4E8E-936C-DA5F0C12574E}" type="datetimeFigureOut">
              <a:rPr kumimoji="1" lang="ja-JP" altLang="en-US" smtClean="0"/>
              <a:t>2017/7/12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0F97-2D66-45FF-B809-232B69E096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376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26F5-F986-4E8E-936C-DA5F0C12574E}" type="datetimeFigureOut">
              <a:rPr kumimoji="1" lang="ja-JP" altLang="en-US" smtClean="0"/>
              <a:t>2017/7/12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0F97-2D66-45FF-B809-232B69E096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68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26F5-F986-4E8E-936C-DA5F0C12574E}" type="datetimeFigureOut">
              <a:rPr kumimoji="1" lang="ja-JP" altLang="en-US" smtClean="0"/>
              <a:t>2017/7/12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0F97-2D66-45FF-B809-232B69E096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711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26F5-F986-4E8E-936C-DA5F0C12574E}" type="datetimeFigureOut">
              <a:rPr kumimoji="1" lang="ja-JP" altLang="en-US" smtClean="0"/>
              <a:t>2017/7/12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0F97-2D66-45FF-B809-232B69E096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069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26F5-F986-4E8E-936C-DA5F0C12574E}" type="datetimeFigureOut">
              <a:rPr kumimoji="1" lang="ja-JP" altLang="en-US" smtClean="0"/>
              <a:t>2017/7/12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0F97-2D66-45FF-B809-232B69E096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8008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26F5-F986-4E8E-936C-DA5F0C12574E}" type="datetimeFigureOut">
              <a:rPr kumimoji="1" lang="ja-JP" altLang="en-US" smtClean="0"/>
              <a:t>2017/7/12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0F97-2D66-45FF-B809-232B69E096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3803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26F5-F986-4E8E-936C-DA5F0C12574E}" type="datetimeFigureOut">
              <a:rPr kumimoji="1" lang="ja-JP" altLang="en-US" smtClean="0"/>
              <a:t>2017/7/12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0F97-2D66-45FF-B809-232B69E096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908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26F5-F986-4E8E-936C-DA5F0C12574E}" type="datetimeFigureOut">
              <a:rPr kumimoji="1" lang="ja-JP" altLang="en-US" smtClean="0"/>
              <a:t>2017/7/12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0F97-2D66-45FF-B809-232B69E096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8235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26F5-F986-4E8E-936C-DA5F0C12574E}" type="datetimeFigureOut">
              <a:rPr kumimoji="1" lang="ja-JP" altLang="en-US" smtClean="0"/>
              <a:t>2017/7/12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0F97-2D66-45FF-B809-232B69E096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1056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E8126F5-F986-4E8E-936C-DA5F0C12574E}" type="datetimeFigureOut">
              <a:rPr kumimoji="1" lang="ja-JP" altLang="en-US" smtClean="0"/>
              <a:t>2017/7/12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D180F97-2D66-45FF-B809-232B69E096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133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1"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kumimoji="1"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1116632" y="3140968"/>
            <a:ext cx="11263838" cy="1440161"/>
          </a:xfrm>
        </p:spPr>
        <p:txBody>
          <a:bodyPr>
            <a:noAutofit/>
          </a:bodyPr>
          <a:lstStyle/>
          <a:p>
            <a:r>
              <a:rPr kumimoji="1" lang="ja-JP" altLang="en-US" sz="8800" dirty="0" smtClean="0"/>
              <a:t>基礎研究</a:t>
            </a:r>
            <a:r>
              <a:rPr kumimoji="1" lang="en-US" altLang="ja-JP" sz="8800" dirty="0" smtClean="0"/>
              <a:t>A</a:t>
            </a:r>
            <a:r>
              <a:rPr lang="ja-JP" altLang="en-US" sz="8800" dirty="0" smtClean="0"/>
              <a:t>班</a:t>
            </a:r>
            <a:r>
              <a:rPr lang="en-US" altLang="ja-JP" sz="8800" dirty="0" smtClean="0"/>
              <a:t/>
            </a:r>
            <a:br>
              <a:rPr lang="en-US" altLang="ja-JP" sz="8800" dirty="0" smtClean="0"/>
            </a:br>
            <a:r>
              <a:rPr lang="ja-JP" altLang="en-US" sz="8800" dirty="0" smtClean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～優勝！楽勝！～</a:t>
            </a:r>
            <a:endParaRPr kumimoji="1" lang="ja-JP" alt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73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3338" cy="1596177"/>
          </a:xfrm>
        </p:spPr>
        <p:txBody>
          <a:bodyPr/>
          <a:lstStyle/>
          <a:p>
            <a:r>
              <a:rPr kumimoji="1" lang="ja-JP" altLang="en-US" dirty="0" smtClean="0"/>
              <a:t>非常時モードロック機構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2483768" y="4165431"/>
            <a:ext cx="1215086" cy="5694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dirty="0" smtClean="0"/>
              <a:t>平常時</a:t>
            </a:r>
            <a:endParaRPr kumimoji="1" lang="ja-JP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923" y="1556792"/>
            <a:ext cx="5714550" cy="25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5220072" y="4227732"/>
            <a:ext cx="1215086" cy="5694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dirty="0"/>
              <a:t>非常</a:t>
            </a:r>
            <a:r>
              <a:rPr lang="ja-JP" altLang="en-US" dirty="0" smtClean="0"/>
              <a:t>時</a:t>
            </a:r>
            <a:endParaRPr lang="ja-JP" altLang="en-US" dirty="0"/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1724894" y="4797152"/>
            <a:ext cx="5472608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/>
              <a:t>非常時の形態を維持しやすい</a:t>
            </a:r>
            <a:endParaRPr lang="en-US" altLang="ja-JP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/>
              <a:t>→負傷者の運搬を容易とする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264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332" y="332656"/>
            <a:ext cx="7773338" cy="1596177"/>
          </a:xfrm>
        </p:spPr>
        <p:txBody>
          <a:bodyPr/>
          <a:lstStyle/>
          <a:p>
            <a:r>
              <a:rPr lang="ja-JP" altLang="en-US" dirty="0" smtClean="0"/>
              <a:t>電動アシスト・動力伝達機構</a:t>
            </a:r>
            <a:endParaRPr kumimoji="1" lang="ja-JP" altLang="en-US" dirty="0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1041846" y="1556792"/>
            <a:ext cx="7416824" cy="42484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4000" dirty="0" smtClean="0"/>
              <a:t>電動アシストを用いることで</a:t>
            </a:r>
            <a:endParaRPr lang="en-US" altLang="ja-JP" sz="4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2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/>
              <a:t>①非力な人でも運搬が容易となる</a:t>
            </a:r>
            <a:endParaRPr lang="en-US" altLang="ja-JP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/>
              <a:t>②体重の重い負傷者の運搬が容易となる</a:t>
            </a:r>
            <a:endParaRPr lang="en-US" altLang="ja-JP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/>
              <a:t>③運搬者に負荷がかかる環境でも運搬が</a:t>
            </a:r>
            <a:endParaRPr lang="en-US" altLang="ja-JP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/>
              <a:t>　  容易となる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800" dirty="0" smtClean="0"/>
              <a:t>※</a:t>
            </a:r>
            <a:r>
              <a:rPr lang="ja-JP" altLang="en-US" sz="2800" dirty="0" smtClean="0"/>
              <a:t>手動と電動アシストを切り替えることができる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155535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77788" y="404664"/>
            <a:ext cx="7772400" cy="921345"/>
          </a:xfrm>
        </p:spPr>
        <p:txBody>
          <a:bodyPr/>
          <a:lstStyle/>
          <a:p>
            <a:r>
              <a:rPr kumimoji="1" lang="ja-JP" altLang="en-US" dirty="0" smtClean="0"/>
              <a:t>タイヤ周辺の構造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649" y="1422844"/>
            <a:ext cx="3366678" cy="294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899592" y="4365104"/>
            <a:ext cx="7128792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800" dirty="0" smtClean="0"/>
              <a:t>カップリングを介することで</a:t>
            </a:r>
            <a:endParaRPr lang="en-US" altLang="ja-JP" sz="2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800" dirty="0" smtClean="0"/>
              <a:t>①加工精度が悪くても動力伝達を容易とする</a:t>
            </a:r>
            <a:endParaRPr lang="en-US" altLang="ja-JP" sz="2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800" dirty="0" smtClean="0"/>
              <a:t>②一定以上の負荷が加わってもモータが破損</a:t>
            </a:r>
            <a:endParaRPr lang="en-US" altLang="ja-JP" sz="2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800" dirty="0"/>
              <a:t> </a:t>
            </a:r>
            <a:r>
              <a:rPr lang="en-US" altLang="ja-JP" sz="2800" dirty="0" smtClean="0"/>
              <a:t>   </a:t>
            </a:r>
            <a:r>
              <a:rPr lang="ja-JP" altLang="en-US" sz="2800" dirty="0" smtClean="0"/>
              <a:t>しないようにする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8663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7684" y="342300"/>
            <a:ext cx="7511473" cy="1312480"/>
          </a:xfrm>
        </p:spPr>
        <p:txBody>
          <a:bodyPr>
            <a:normAutofit/>
          </a:bodyPr>
          <a:lstStyle/>
          <a:p>
            <a:r>
              <a:rPr lang="ja-JP" altLang="en-US" dirty="0"/>
              <a:t>手動</a:t>
            </a:r>
            <a:r>
              <a:rPr kumimoji="1" lang="ja-JP" altLang="en-US" dirty="0" smtClean="0"/>
              <a:t>時と電動時の切り替え機構</a:t>
            </a:r>
            <a:endParaRPr kumimoji="1" lang="ja-JP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117" y="1364980"/>
            <a:ext cx="5472608" cy="287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631695" y="4976163"/>
            <a:ext cx="7883454" cy="9731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800" dirty="0"/>
              <a:t>基本</a:t>
            </a:r>
            <a:r>
              <a:rPr lang="ja-JP" altLang="en-US" sz="2800" dirty="0" smtClean="0"/>
              <a:t>時</a:t>
            </a:r>
            <a:r>
              <a:rPr lang="ja-JP" altLang="en-US" sz="2800" dirty="0"/>
              <a:t>には</a:t>
            </a:r>
            <a:r>
              <a:rPr lang="ja-JP" altLang="en-US" sz="2800" dirty="0" smtClean="0"/>
              <a:t>車輪のフレーム接続部にスペーサーを挿入</a:t>
            </a:r>
            <a:endParaRPr lang="en-US" altLang="ja-JP" sz="2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800" dirty="0" smtClean="0"/>
              <a:t>→駆動輪を接地させずに運搬することができる</a:t>
            </a:r>
            <a:endParaRPr lang="ja-JP" altLang="en-US" sz="2800" dirty="0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2411760" y="4293096"/>
            <a:ext cx="1296144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800" dirty="0"/>
              <a:t>手動</a:t>
            </a:r>
            <a:r>
              <a:rPr lang="ja-JP" altLang="en-US" sz="2800" dirty="0" smtClean="0"/>
              <a:t>時</a:t>
            </a:r>
            <a:endParaRPr lang="ja-JP" altLang="en-US" sz="2800" dirty="0"/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5364088" y="4286019"/>
            <a:ext cx="1296144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800" dirty="0"/>
              <a:t>電動</a:t>
            </a:r>
            <a:r>
              <a:rPr lang="ja-JP" altLang="en-US" sz="2800" dirty="0" smtClean="0"/>
              <a:t>時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6603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0775" y="400742"/>
            <a:ext cx="7511473" cy="1312480"/>
          </a:xfrm>
        </p:spPr>
        <p:txBody>
          <a:bodyPr/>
          <a:lstStyle/>
          <a:p>
            <a:r>
              <a:rPr kumimoji="1" lang="ja-JP" altLang="en-US" dirty="0" smtClean="0"/>
              <a:t>持ち手</a:t>
            </a:r>
            <a:endParaRPr kumimoji="1" lang="ja-JP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229552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468895" y="5585363"/>
            <a:ext cx="6195235" cy="8914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800" dirty="0" smtClean="0"/>
              <a:t>取り外し</a:t>
            </a:r>
            <a:r>
              <a:rPr lang="ja-JP" altLang="en-US" sz="2800" dirty="0"/>
              <a:t>可能</a:t>
            </a:r>
            <a:r>
              <a:rPr lang="ja-JP" altLang="en-US" sz="2800" dirty="0" smtClean="0"/>
              <a:t>な持ち手を平常時・非常時それぞれで使用する。</a:t>
            </a:r>
            <a:endParaRPr lang="en-US" altLang="ja-JP" sz="2800" dirty="0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56792"/>
            <a:ext cx="38195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860032" y="4833529"/>
            <a:ext cx="2341810" cy="38564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800" dirty="0" smtClean="0"/>
              <a:t>持ち手付外観図</a:t>
            </a:r>
            <a:endParaRPr lang="en-US" altLang="ja-JP" sz="2800" dirty="0" smtClean="0"/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763688" y="4834814"/>
            <a:ext cx="1008112" cy="38564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800" dirty="0" smtClean="0"/>
              <a:t>持ち手</a:t>
            </a:r>
            <a:endParaRPr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50365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非常時モードまとめ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107504" y="2132856"/>
            <a:ext cx="8856984" cy="3024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 smtClean="0"/>
              <a:t>・箱型の形状を展開すること</a:t>
            </a:r>
            <a:r>
              <a:rPr lang="ja-JP" altLang="en-US" dirty="0"/>
              <a:t>に</a:t>
            </a:r>
            <a:r>
              <a:rPr lang="ja-JP" altLang="en-US" dirty="0" smtClean="0"/>
              <a:t>よる</a:t>
            </a:r>
            <a:r>
              <a:rPr lang="ja-JP" altLang="en-US" dirty="0" smtClean="0">
                <a:solidFill>
                  <a:srgbClr val="FF0000"/>
                </a:solidFill>
              </a:rPr>
              <a:t>シンプル</a:t>
            </a:r>
            <a:r>
              <a:rPr lang="ja-JP" altLang="en-US" dirty="0" smtClean="0"/>
              <a:t>な</a:t>
            </a:r>
            <a:r>
              <a:rPr kumimoji="1" lang="ja-JP" altLang="en-US" dirty="0" smtClean="0"/>
              <a:t>変形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・非常時にもロック機構あり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・手動と電動アシストの切り替えが可能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・取り外し可能な持ち手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・カップリングを介してモータの動力をタイヤに伝達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456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衝突回避機構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467544" y="1772816"/>
            <a:ext cx="8229600" cy="3629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sz="2900" dirty="0"/>
              <a:t>平常</a:t>
            </a:r>
            <a:r>
              <a:rPr lang="ja-JP" altLang="en-US" sz="2900" dirty="0" smtClean="0"/>
              <a:t>時の機体前方に赤外線センサを２つ取り付ける</a:t>
            </a:r>
            <a:endParaRPr lang="en-US" altLang="ja-JP" sz="2900" dirty="0" smtClean="0"/>
          </a:p>
          <a:p>
            <a:pPr marL="0" indent="0">
              <a:buNone/>
            </a:pPr>
            <a:endParaRPr kumimoji="1" lang="en-US" altLang="ja-JP" sz="2000" dirty="0"/>
          </a:p>
          <a:p>
            <a:pPr marL="0" indent="0" algn="ctr">
              <a:buNone/>
            </a:pPr>
            <a:r>
              <a:rPr lang="ja-JP" altLang="en-US" sz="2800" dirty="0" smtClean="0"/>
              <a:t>障害物が</a:t>
            </a:r>
            <a:r>
              <a:rPr lang="ja-JP" altLang="en-US" sz="2800" dirty="0"/>
              <a:t>迫る</a:t>
            </a:r>
            <a:r>
              <a:rPr lang="ja-JP" altLang="en-US" sz="2800" dirty="0" smtClean="0"/>
              <a:t>と･･･</a:t>
            </a:r>
            <a:endParaRPr lang="en-US" altLang="ja-JP" sz="2800" dirty="0"/>
          </a:p>
          <a:p>
            <a:pPr marL="0" indent="0">
              <a:buNone/>
            </a:pPr>
            <a:r>
              <a:rPr kumimoji="1" lang="en-US" altLang="ja-JP" sz="2800" dirty="0" smtClean="0"/>
              <a:t>	</a:t>
            </a:r>
            <a:r>
              <a:rPr kumimoji="1" lang="ja-JP" altLang="en-US" sz="2800" dirty="0" smtClean="0"/>
              <a:t>①赤外線センサからの出力電圧が増加</a:t>
            </a:r>
            <a:endParaRPr kumimoji="1" lang="en-US" altLang="ja-JP" sz="2800" dirty="0" smtClean="0"/>
          </a:p>
          <a:p>
            <a:pPr marL="0" indent="0">
              <a:buNone/>
            </a:pPr>
            <a:r>
              <a:rPr lang="en-US" altLang="ja-JP" sz="2800" dirty="0" smtClean="0"/>
              <a:t>	</a:t>
            </a:r>
            <a:r>
              <a:rPr lang="ja-JP" altLang="en-US" sz="2800" dirty="0" smtClean="0"/>
              <a:t>②増加した電圧を</a:t>
            </a:r>
            <a:r>
              <a:rPr lang="en-US" altLang="ja-JP" sz="2800" dirty="0" smtClean="0"/>
              <a:t>Arduino</a:t>
            </a:r>
            <a:r>
              <a:rPr lang="ja-JP" altLang="en-US" sz="2800" dirty="0" smtClean="0"/>
              <a:t>が受信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en-US" altLang="ja-JP" sz="2800" dirty="0" smtClean="0"/>
              <a:t>	</a:t>
            </a:r>
            <a:r>
              <a:rPr lang="ja-JP" altLang="en-US" sz="2800" dirty="0" smtClean="0"/>
              <a:t>③プログラムによりモータドライバへの出力停止</a:t>
            </a:r>
            <a:endParaRPr lang="en-US" altLang="ja-JP" sz="2800" dirty="0" smtClean="0"/>
          </a:p>
          <a:p>
            <a:pPr marL="0" indent="0">
              <a:buNone/>
            </a:pPr>
            <a:r>
              <a:rPr kumimoji="1" lang="en-US" altLang="ja-JP" sz="2800" dirty="0"/>
              <a:t>	</a:t>
            </a:r>
            <a:r>
              <a:rPr kumimoji="1" lang="ja-JP" altLang="en-US" sz="2800" dirty="0" smtClean="0"/>
              <a:t>④モータの停止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7677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511473" cy="1312480"/>
          </a:xfrm>
        </p:spPr>
        <p:txBody>
          <a:bodyPr/>
          <a:lstStyle/>
          <a:p>
            <a:r>
              <a:rPr kumimoji="1" lang="ja-JP" altLang="en-US" dirty="0" smtClean="0"/>
              <a:t>衝突回避機構センサ回路図</a:t>
            </a:r>
            <a:endParaRPr kumimoji="1" lang="ja-JP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62293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9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07008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システム構成図</a:t>
            </a:r>
            <a:endParaRPr kumimoji="1" lang="ja-JP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52736"/>
            <a:ext cx="5184578" cy="365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115616" y="4797152"/>
            <a:ext cx="7128792" cy="158417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kumimoji="1" lang="ja-JP" altLang="en-US" sz="2400" dirty="0" smtClean="0">
                <a:solidFill>
                  <a:schemeClr val="tx1"/>
                </a:solidFill>
              </a:rPr>
              <a:t>・マイコンは</a:t>
            </a:r>
            <a:r>
              <a:rPr kumimoji="1" lang="en-US" altLang="ja-JP" sz="2400" dirty="0" err="1" smtClean="0">
                <a:solidFill>
                  <a:schemeClr val="tx1"/>
                </a:solidFill>
              </a:rPr>
              <a:t>ArduinoUno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を使用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Arduino</a:t>
            </a:r>
            <a:r>
              <a:rPr lang="ja-JP" altLang="en-US" sz="2400" dirty="0" err="1" smtClean="0"/>
              <a:t>には</a:t>
            </a:r>
            <a:r>
              <a:rPr lang="ja-JP" altLang="en-US" sz="2400" dirty="0" smtClean="0"/>
              <a:t>センサ、モータドライバ回路、コントローラ</a:t>
            </a:r>
            <a:endParaRPr lang="en-US" altLang="ja-JP" sz="2400" dirty="0" smtClean="0"/>
          </a:p>
          <a:p>
            <a:r>
              <a:rPr lang="ja-JP" altLang="en-US" sz="2400" dirty="0" smtClean="0"/>
              <a:t>  などを接続する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r>
              <a:rPr lang="ja-JP" altLang="en-US" sz="2400" dirty="0" smtClean="0"/>
              <a:t>・電源は</a:t>
            </a:r>
            <a:r>
              <a:rPr lang="en-US" altLang="ja-JP" sz="2400" dirty="0" smtClean="0"/>
              <a:t>9V</a:t>
            </a:r>
            <a:r>
              <a:rPr lang="ja-JP" altLang="en-US" sz="2400" dirty="0" smtClean="0"/>
              <a:t>バッテリーとする</a:t>
            </a:r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9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ja-JP" altLang="en-US" dirty="0" smtClean="0"/>
              <a:t>モータドライバ</a:t>
            </a:r>
            <a:r>
              <a:rPr lang="ja-JP" altLang="en-US" dirty="0"/>
              <a:t>回路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287524" y="1340768"/>
            <a:ext cx="856895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ja-JP" altLang="en-US" dirty="0" smtClean="0"/>
              <a:t>特徴</a:t>
            </a:r>
            <a:r>
              <a:rPr lang="ja-JP" altLang="en-US" dirty="0"/>
              <a:t>･･･</a:t>
            </a:r>
            <a:r>
              <a:rPr kumimoji="1" lang="en-US" altLang="ja-JP" dirty="0" smtClean="0"/>
              <a:t>N</a:t>
            </a:r>
            <a:r>
              <a:rPr kumimoji="1" lang="ja-JP" altLang="en-US" dirty="0" smtClean="0"/>
              <a:t>型</a:t>
            </a:r>
            <a:r>
              <a:rPr kumimoji="1" lang="en-US" altLang="ja-JP" dirty="0" smtClean="0"/>
              <a:t>FET</a:t>
            </a:r>
            <a:r>
              <a:rPr kumimoji="1" lang="ja-JP" altLang="en-US" dirty="0" smtClean="0"/>
              <a:t>を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つ使用した</a:t>
            </a:r>
            <a:r>
              <a:rPr kumimoji="1" lang="en-US" altLang="ja-JP" dirty="0" smtClean="0"/>
              <a:t>H</a:t>
            </a:r>
            <a:r>
              <a:rPr kumimoji="1" lang="ja-JP" altLang="en-US" dirty="0" smtClean="0"/>
              <a:t>ブリッジで構成</a:t>
            </a:r>
            <a:endParaRPr kumimoji="1" lang="en-US" altLang="ja-JP" dirty="0" smtClean="0"/>
          </a:p>
          <a:p>
            <a:pPr marL="0" indent="0" algn="ctr">
              <a:buNone/>
            </a:pPr>
            <a:endParaRPr lang="en-US" altLang="ja-JP" sz="1800" dirty="0"/>
          </a:p>
          <a:p>
            <a:pPr marL="0" indent="0" algn="ctr">
              <a:buNone/>
            </a:pPr>
            <a:r>
              <a:rPr lang="ja-JP" altLang="en-US" dirty="0" smtClean="0"/>
              <a:t>動作手順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①</a:t>
            </a:r>
            <a:r>
              <a:rPr lang="en-US" altLang="ja-JP" dirty="0" smtClean="0"/>
              <a:t>Arduino</a:t>
            </a:r>
            <a:r>
              <a:rPr lang="ja-JP" altLang="en-US" dirty="0" smtClean="0"/>
              <a:t>から送られた信号により各モータに　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 割り当てられた</a:t>
            </a:r>
            <a:r>
              <a:rPr lang="en-US" altLang="ja-JP" dirty="0" smtClean="0"/>
              <a:t>2</a:t>
            </a:r>
            <a:r>
              <a:rPr lang="ja-JP" altLang="en-US" dirty="0" smtClean="0"/>
              <a:t>本の信号線の出力を決定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②論理回路を通して</a:t>
            </a:r>
            <a:r>
              <a:rPr lang="en-US" altLang="ja-JP" dirty="0" smtClean="0"/>
              <a:t>4</a:t>
            </a:r>
            <a:r>
              <a:rPr lang="ja-JP" altLang="en-US" dirty="0" smtClean="0"/>
              <a:t>本の信号に変換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③信号の組み合わせにより</a:t>
            </a:r>
            <a:r>
              <a:rPr kumimoji="1" lang="en-US" altLang="ja-JP" dirty="0" smtClean="0"/>
              <a:t>FET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ON</a:t>
            </a:r>
            <a:r>
              <a:rPr kumimoji="1" lang="ja-JP" altLang="en-US" dirty="0" smtClean="0"/>
              <a:t>･</a:t>
            </a:r>
            <a:r>
              <a:rPr kumimoji="1" lang="en-US" altLang="ja-JP" dirty="0" smtClean="0"/>
              <a:t>OFF</a:t>
            </a:r>
            <a:r>
              <a:rPr kumimoji="1" lang="ja-JP" altLang="en-US" dirty="0" smtClean="0"/>
              <a:t>を制御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④</a:t>
            </a:r>
            <a:r>
              <a:rPr lang="en-US" altLang="ja-JP" dirty="0" smtClean="0"/>
              <a:t>FET</a:t>
            </a:r>
            <a:r>
              <a:rPr lang="ja-JP" altLang="en-US" dirty="0" smtClean="0"/>
              <a:t>によりモータの動作を決定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8428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役割と担当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457200" y="1916833"/>
            <a:ext cx="8075240" cy="37444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sz="2800" dirty="0" smtClean="0"/>
              <a:t>馬場　星明   </a:t>
            </a:r>
            <a:r>
              <a:rPr kumimoji="1" lang="en-US" altLang="ja-JP" sz="2800" dirty="0" smtClean="0"/>
              <a:t>[</a:t>
            </a:r>
            <a:r>
              <a:rPr kumimoji="1" lang="ja-JP" altLang="en-US" sz="2800" dirty="0" smtClean="0"/>
              <a:t>機械</a:t>
            </a:r>
            <a:r>
              <a:rPr kumimoji="1" lang="en-US" altLang="ja-JP" sz="2800" dirty="0" smtClean="0"/>
              <a:t>]</a:t>
            </a:r>
            <a:r>
              <a:rPr lang="ja-JP" altLang="en-US" sz="2800" dirty="0" smtClean="0"/>
              <a:t>：</a:t>
            </a:r>
            <a:r>
              <a:rPr kumimoji="1" lang="ja-JP" altLang="en-US" sz="2800" dirty="0" smtClean="0"/>
              <a:t>リーダー・機械構造設計</a:t>
            </a:r>
            <a:endParaRPr kumimoji="1"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公門　将</a:t>
            </a:r>
            <a:r>
              <a:rPr lang="en-US" altLang="ja-JP" sz="2800" dirty="0"/>
              <a:t>	</a:t>
            </a:r>
            <a:r>
              <a:rPr lang="en-US" altLang="ja-JP" sz="2800" dirty="0" smtClean="0"/>
              <a:t> [</a:t>
            </a:r>
            <a:r>
              <a:rPr lang="ja-JP" altLang="en-US" sz="2800" dirty="0" smtClean="0"/>
              <a:t>機械</a:t>
            </a:r>
            <a:r>
              <a:rPr lang="en-US" altLang="ja-JP" sz="2800" dirty="0" smtClean="0"/>
              <a:t>]</a:t>
            </a:r>
            <a:r>
              <a:rPr lang="ja-JP" altLang="en-US" sz="2800" dirty="0" smtClean="0"/>
              <a:t>：機械設計・組立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藤村　京</a:t>
            </a:r>
            <a:r>
              <a:rPr lang="en-US" altLang="ja-JP" sz="2800" dirty="0" smtClean="0"/>
              <a:t>	 [</a:t>
            </a:r>
            <a:r>
              <a:rPr lang="ja-JP" altLang="en-US" sz="2800" dirty="0" smtClean="0"/>
              <a:t>電気</a:t>
            </a:r>
            <a:r>
              <a:rPr lang="en-US" altLang="ja-JP" sz="2800" dirty="0" smtClean="0"/>
              <a:t>]</a:t>
            </a:r>
            <a:r>
              <a:rPr lang="ja-JP" altLang="en-US" sz="2800" dirty="0" smtClean="0"/>
              <a:t>：モータドライバ回路の設計・製作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smtClean="0"/>
              <a:t>田中　勝</a:t>
            </a:r>
            <a:r>
              <a:rPr lang="en-US" altLang="ja-JP" sz="2800" dirty="0"/>
              <a:t>	</a:t>
            </a:r>
            <a:r>
              <a:rPr lang="ja-JP" altLang="en-US" sz="2800" dirty="0"/>
              <a:t> </a:t>
            </a:r>
            <a:r>
              <a:rPr lang="en-US" altLang="ja-JP" sz="2800" dirty="0" smtClean="0"/>
              <a:t>[</a:t>
            </a:r>
            <a:r>
              <a:rPr lang="ja-JP" altLang="en-US" sz="2800" dirty="0" smtClean="0"/>
              <a:t>電気</a:t>
            </a:r>
            <a:r>
              <a:rPr lang="en-US" altLang="ja-JP" sz="2800" dirty="0" smtClean="0"/>
              <a:t>]</a:t>
            </a:r>
            <a:r>
              <a:rPr lang="ja-JP" altLang="en-US" sz="2800" dirty="0" smtClean="0"/>
              <a:t>：衝突回避機構の設計・製作</a:t>
            </a:r>
            <a:endParaRPr kumimoji="1"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篠田　知明   </a:t>
            </a:r>
            <a:r>
              <a:rPr lang="en-US" altLang="ja-JP" sz="2800" dirty="0" smtClean="0"/>
              <a:t>[</a:t>
            </a:r>
            <a:r>
              <a:rPr lang="ja-JP" altLang="en-US" sz="2800" dirty="0"/>
              <a:t>管理</a:t>
            </a:r>
            <a:r>
              <a:rPr lang="en-US" altLang="ja-JP" sz="2800" dirty="0" smtClean="0"/>
              <a:t>]</a:t>
            </a:r>
            <a:r>
              <a:rPr lang="ja-JP" altLang="en-US" sz="2800" dirty="0" smtClean="0"/>
              <a:t>：発注書の作成・その他</a:t>
            </a:r>
            <a:endParaRPr lang="en-US" altLang="ja-JP" sz="2800" dirty="0" smtClean="0"/>
          </a:p>
          <a:p>
            <a:pPr marL="0" indent="0">
              <a:buNone/>
            </a:pPr>
            <a:r>
              <a:rPr kumimoji="1" lang="ja-JP" altLang="en-US" sz="2800" dirty="0" smtClean="0"/>
              <a:t>坂田　由樹   </a:t>
            </a:r>
            <a:r>
              <a:rPr lang="en-US" altLang="ja-JP" sz="2800" dirty="0" smtClean="0"/>
              <a:t>[</a:t>
            </a:r>
            <a:r>
              <a:rPr lang="ja-JP" altLang="en-US" sz="2800" dirty="0" smtClean="0"/>
              <a:t>管理</a:t>
            </a:r>
            <a:r>
              <a:rPr lang="en-US" altLang="ja-JP" sz="2800" dirty="0" smtClean="0"/>
              <a:t>]</a:t>
            </a:r>
            <a:r>
              <a:rPr lang="ja-JP" altLang="en-US" sz="2800" dirty="0" smtClean="0"/>
              <a:t>：各工程管理・ガントチャート管理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3525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6263" y="260648"/>
            <a:ext cx="7511473" cy="1312480"/>
          </a:xfrm>
        </p:spPr>
        <p:txBody>
          <a:bodyPr/>
          <a:lstStyle/>
          <a:p>
            <a:r>
              <a:rPr kumimoji="1" lang="ja-JP" altLang="en-US" dirty="0" smtClean="0"/>
              <a:t>モータドライバ回路</a:t>
            </a:r>
            <a:endParaRPr kumimoji="1" lang="ja-JP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94" y="1844824"/>
            <a:ext cx="837721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38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470025"/>
          </a:xfrm>
        </p:spPr>
        <p:txBody>
          <a:bodyPr/>
          <a:lstStyle/>
          <a:p>
            <a:r>
              <a:rPr kumimoji="1" lang="ja-JP" altLang="en-US" dirty="0" smtClean="0"/>
              <a:t>制御論理回路</a:t>
            </a:r>
            <a:endParaRPr kumimoji="1" lang="ja-JP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30" y="2204864"/>
            <a:ext cx="60579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20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</p:spPr>
        <p:txBody>
          <a:bodyPr/>
          <a:lstStyle/>
          <a:p>
            <a:r>
              <a:rPr kumimoji="1" lang="ja-JP" altLang="en-US" dirty="0" smtClean="0"/>
              <a:t>制御回路</a:t>
            </a:r>
            <a:endParaRPr kumimoji="1" lang="ja-JP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638" y="2060848"/>
            <a:ext cx="59055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7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470025"/>
          </a:xfrm>
        </p:spPr>
        <p:txBody>
          <a:bodyPr/>
          <a:lstStyle/>
          <a:p>
            <a:r>
              <a:rPr kumimoji="1" lang="ja-JP" altLang="en-US" dirty="0" smtClean="0"/>
              <a:t>コントローラ回路制御</a:t>
            </a:r>
            <a:endParaRPr kumimoji="1" lang="ja-JP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04864"/>
            <a:ext cx="45720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48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470025"/>
          </a:xfrm>
        </p:spPr>
        <p:txBody>
          <a:bodyPr/>
          <a:lstStyle/>
          <a:p>
            <a:r>
              <a:rPr kumimoji="1" lang="ja-JP" altLang="en-US" dirty="0" smtClean="0"/>
              <a:t>予算配分</a:t>
            </a:r>
            <a:endParaRPr kumimoji="1" lang="ja-JP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88" y="1844824"/>
            <a:ext cx="8317026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5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55576" y="397479"/>
            <a:ext cx="7772400" cy="725537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ガントチャート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41476" y="4974457"/>
            <a:ext cx="5400600" cy="86409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kumimoji="1" lang="en-US" altLang="ja-JP" sz="2400" dirty="0" smtClean="0">
                <a:solidFill>
                  <a:schemeClr val="tx1"/>
                </a:solidFill>
              </a:rPr>
              <a:t>※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夏休み前までは週</a:t>
            </a:r>
            <a:r>
              <a:rPr lang="en-US" altLang="ja-JP" sz="2400" dirty="0"/>
              <a:t>1</a:t>
            </a:r>
            <a:r>
              <a:rPr lang="ja-JP" altLang="en-US" sz="2400" dirty="0" smtClean="0"/>
              <a:t>回集まって作業</a:t>
            </a:r>
            <a:endParaRPr lang="en-US" altLang="ja-JP" sz="2400" dirty="0"/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夏休みは作業しない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5400600" cy="327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96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</p:spPr>
        <p:txBody>
          <a:bodyPr/>
          <a:lstStyle/>
          <a:p>
            <a:r>
              <a:rPr kumimoji="1" lang="ja-JP" altLang="en-US" dirty="0" smtClean="0"/>
              <a:t>ご清聴ありがとうございました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2660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411760" y="476672"/>
            <a:ext cx="4102224" cy="1226567"/>
          </a:xfrm>
        </p:spPr>
        <p:txBody>
          <a:bodyPr/>
          <a:lstStyle/>
          <a:p>
            <a:r>
              <a:rPr lang="ja-JP" altLang="en-US" dirty="0"/>
              <a:t>コンセプト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43608" y="1916832"/>
            <a:ext cx="7128792" cy="648072"/>
          </a:xfrm>
        </p:spPr>
        <p:txBody>
          <a:bodyPr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台車</a:t>
            </a:r>
            <a:r>
              <a:rPr lang="ja-JP" altLang="en-US" dirty="0">
                <a:solidFill>
                  <a:schemeClr val="tx1"/>
                </a:solidFill>
              </a:rPr>
              <a:t>として</a:t>
            </a:r>
            <a:r>
              <a:rPr lang="ja-JP" altLang="en-US" dirty="0" smtClean="0">
                <a:solidFill>
                  <a:schemeClr val="tx1"/>
                </a:solidFill>
              </a:rPr>
              <a:t>の</a:t>
            </a:r>
            <a:r>
              <a:rPr lang="ja-JP" altLang="en-US" dirty="0" smtClean="0">
                <a:solidFill>
                  <a:srgbClr val="FF0000"/>
                </a:solidFill>
              </a:rPr>
              <a:t>利便性</a:t>
            </a:r>
            <a:r>
              <a:rPr lang="ja-JP" altLang="en-US" dirty="0" smtClean="0">
                <a:solidFill>
                  <a:schemeClr val="tx1"/>
                </a:solidFill>
              </a:rPr>
              <a:t>と</a:t>
            </a:r>
            <a:r>
              <a:rPr lang="ja-JP" altLang="en-US" dirty="0" smtClean="0">
                <a:solidFill>
                  <a:srgbClr val="FF0000"/>
                </a:solidFill>
              </a:rPr>
              <a:t>シンプルさ</a:t>
            </a:r>
            <a:r>
              <a:rPr lang="ja-JP" altLang="en-US" dirty="0" smtClean="0">
                <a:solidFill>
                  <a:schemeClr val="tx1"/>
                </a:solidFill>
              </a:rPr>
              <a:t>の両立</a:t>
            </a:r>
            <a:endParaRPr kumimoji="1" lang="en-US" altLang="ja-JP" dirty="0">
              <a:solidFill>
                <a:schemeClr val="tx1"/>
              </a:solidFill>
            </a:endParaRPr>
          </a:p>
          <a:p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1028712" y="2773254"/>
            <a:ext cx="2016224" cy="6557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 smtClean="0">
                <a:solidFill>
                  <a:schemeClr val="tx1"/>
                </a:solidFill>
              </a:rPr>
              <a:t>利便性</a:t>
            </a:r>
            <a:r>
              <a:rPr lang="ja-JP" altLang="en-US" dirty="0">
                <a:solidFill>
                  <a:schemeClr val="tx1"/>
                </a:solidFill>
              </a:rPr>
              <a:t>･･･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l"/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2627784" y="2780928"/>
            <a:ext cx="5400600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 sz="2700" dirty="0">
              <a:solidFill>
                <a:schemeClr val="tx1"/>
              </a:solidFill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2843808" y="2780928"/>
            <a:ext cx="5184576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 smtClean="0">
                <a:solidFill>
                  <a:schemeClr val="tx1"/>
                </a:solidFill>
              </a:rPr>
              <a:t>平常時モードの形状を箱型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dirty="0" smtClean="0">
                <a:solidFill>
                  <a:schemeClr val="tx1"/>
                </a:solidFill>
              </a:rPr>
              <a:t>→</a:t>
            </a:r>
            <a:r>
              <a:rPr lang="ja-JP" altLang="en-US" dirty="0" smtClean="0">
                <a:solidFill>
                  <a:srgbClr val="FF0000"/>
                </a:solidFill>
              </a:rPr>
              <a:t>積載量の増大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algn="l"/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1043608" y="3931786"/>
            <a:ext cx="2535176" cy="6557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>
                <a:solidFill>
                  <a:schemeClr val="tx1"/>
                </a:solidFill>
              </a:rPr>
              <a:t>シンプルさ</a:t>
            </a:r>
            <a:r>
              <a:rPr lang="ja-JP" altLang="en-US" dirty="0" smtClean="0">
                <a:solidFill>
                  <a:schemeClr val="tx1"/>
                </a:solidFill>
              </a:rPr>
              <a:t>･</a:t>
            </a:r>
            <a:r>
              <a:rPr lang="ja-JP" altLang="en-US" dirty="0">
                <a:solidFill>
                  <a:schemeClr val="tx1"/>
                </a:solidFill>
              </a:rPr>
              <a:t>･･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l"/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3546272" y="4005064"/>
            <a:ext cx="4464496" cy="18445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3500" dirty="0" smtClean="0">
                <a:solidFill>
                  <a:schemeClr val="tx1"/>
                </a:solidFill>
              </a:rPr>
              <a:t>①変形を手動で行える</a:t>
            </a:r>
            <a:endParaRPr lang="en-US" altLang="ja-JP" sz="3500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sz="3500" dirty="0" smtClean="0">
                <a:solidFill>
                  <a:schemeClr val="tx1"/>
                </a:solidFill>
              </a:rPr>
              <a:t>②箱型を展開する変形</a:t>
            </a:r>
            <a:endParaRPr lang="en-US" altLang="ja-JP" sz="3500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sz="3500" dirty="0" smtClean="0">
                <a:solidFill>
                  <a:schemeClr val="tx1"/>
                </a:solidFill>
              </a:rPr>
              <a:t>→</a:t>
            </a:r>
            <a:r>
              <a:rPr lang="ja-JP" altLang="en-US" sz="3500" dirty="0" smtClean="0">
                <a:solidFill>
                  <a:srgbClr val="FF0000"/>
                </a:solidFill>
              </a:rPr>
              <a:t>直感的に分かりやすい</a:t>
            </a:r>
            <a:endParaRPr lang="en-US" altLang="ja-JP" sz="3500" dirty="0" smtClean="0">
              <a:solidFill>
                <a:srgbClr val="FF0000"/>
              </a:solidFill>
            </a:endParaRPr>
          </a:p>
          <a:p>
            <a:pPr algn="l"/>
            <a:endParaRPr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92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kumimoji="1" lang="ja-JP" altLang="en-US" dirty="0" smtClean="0"/>
              <a:t>平常時モード外観図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-6517232" y="4149080"/>
            <a:ext cx="6400800" cy="1752600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204196" cy="459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83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平常時モード三面図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6752"/>
            <a:ext cx="481012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82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470025"/>
          </a:xfrm>
        </p:spPr>
        <p:txBody>
          <a:bodyPr/>
          <a:lstStyle/>
          <a:p>
            <a:r>
              <a:rPr kumimoji="1" lang="ja-JP" altLang="en-US" dirty="0" smtClean="0"/>
              <a:t>平常時モードロック機構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44824"/>
            <a:ext cx="461962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31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平常時モードまとめ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ja-JP" altLang="en-US" dirty="0" smtClean="0"/>
              <a:t>・</a:t>
            </a:r>
            <a:r>
              <a:rPr lang="ja-JP" altLang="en-US" dirty="0" smtClean="0"/>
              <a:t>箱型の空間と台車の上面を積載スペース</a:t>
            </a:r>
            <a:endParaRPr lang="en-US" altLang="ja-JP" dirty="0" smtClean="0"/>
          </a:p>
          <a:p>
            <a:pPr marL="0" indent="0" algn="ctr">
              <a:buNone/>
            </a:pPr>
            <a:r>
              <a:rPr kumimoji="1" lang="ja-JP" altLang="en-US" dirty="0" smtClean="0"/>
              <a:t>→</a:t>
            </a:r>
            <a:r>
              <a:rPr kumimoji="1" lang="ja-JP" altLang="en-US" dirty="0" smtClean="0">
                <a:solidFill>
                  <a:srgbClr val="0070C0"/>
                </a:solidFill>
              </a:rPr>
              <a:t>積載量の増大</a:t>
            </a:r>
            <a:r>
              <a:rPr kumimoji="1" lang="ja-JP" altLang="en-US" dirty="0" smtClean="0"/>
              <a:t>を可能とする</a:t>
            </a:r>
            <a:endParaRPr kumimoji="1" lang="en-US" altLang="ja-JP" dirty="0" smtClean="0"/>
          </a:p>
          <a:p>
            <a:pPr marL="0" indent="0" algn="ctr">
              <a:buNone/>
            </a:pPr>
            <a:r>
              <a:rPr lang="ja-JP" altLang="en-US" dirty="0" smtClean="0"/>
              <a:t>↓</a:t>
            </a:r>
            <a:endParaRPr lang="en-US" altLang="ja-JP" dirty="0" smtClean="0"/>
          </a:p>
          <a:p>
            <a:pPr marL="0" indent="0" algn="ctr">
              <a:buNone/>
            </a:pPr>
            <a:r>
              <a:rPr kumimoji="1" lang="ja-JP" altLang="en-US" sz="5400" dirty="0" smtClean="0">
                <a:solidFill>
                  <a:srgbClr val="FF0000"/>
                </a:solidFill>
              </a:rPr>
              <a:t>台車</a:t>
            </a:r>
            <a:r>
              <a:rPr kumimoji="1" lang="ja-JP" altLang="en-US" sz="5400" dirty="0">
                <a:solidFill>
                  <a:srgbClr val="FF0000"/>
                </a:solidFill>
              </a:rPr>
              <a:t>として</a:t>
            </a:r>
            <a:r>
              <a:rPr kumimoji="1" lang="ja-JP" altLang="en-US" sz="5400" dirty="0" smtClean="0">
                <a:solidFill>
                  <a:srgbClr val="FF0000"/>
                </a:solidFill>
              </a:rPr>
              <a:t>の利便性</a:t>
            </a:r>
            <a:endParaRPr kumimoji="1" lang="en-US" altLang="ja-JP" sz="5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altLang="ja-JP" dirty="0"/>
          </a:p>
          <a:p>
            <a:pPr marL="0" indent="0" algn="ctr">
              <a:buNone/>
            </a:pPr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平常時モードをロックする機構あり</a:t>
            </a:r>
            <a:endParaRPr kumimoji="1" lang="en-US" altLang="ja-JP" dirty="0" smtClean="0"/>
          </a:p>
          <a:p>
            <a:pPr marL="0" indent="0" algn="ctr">
              <a:buNone/>
            </a:pPr>
            <a:r>
              <a:rPr lang="ja-JP" altLang="en-US" dirty="0"/>
              <a:t>　　</a:t>
            </a:r>
            <a:r>
              <a:rPr lang="ja-JP" altLang="en-US" dirty="0" smtClean="0"/>
              <a:t>→変形を手動で行うため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672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511473" cy="1312480"/>
          </a:xfrm>
        </p:spPr>
        <p:txBody>
          <a:bodyPr/>
          <a:lstStyle/>
          <a:p>
            <a:r>
              <a:rPr kumimoji="1" lang="ja-JP" altLang="en-US" dirty="0" smtClean="0"/>
              <a:t>非常時モード外観図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68760"/>
            <a:ext cx="4371876" cy="507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35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非常時モード三面図</a:t>
            </a:r>
            <a:endParaRPr kumimoji="1"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844824"/>
            <a:ext cx="639127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18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しずく">
  <a:themeElements>
    <a:clrScheme name="しず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しず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しず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TM04033925[[fn=しずく]]</Template>
  <TotalTime>147</TotalTime>
  <Words>427</Words>
  <Application>Microsoft Office PowerPoint</Application>
  <PresentationFormat>画面に合わせる (4:3)</PresentationFormat>
  <Paragraphs>96</Paragraphs>
  <Slides>26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1" baseType="lpstr">
      <vt:lpstr>HG正楷書体-PRO</vt:lpstr>
      <vt:lpstr>ＭＳ Ｐゴシック</vt:lpstr>
      <vt:lpstr>Arial</vt:lpstr>
      <vt:lpstr>Tw Cen MT</vt:lpstr>
      <vt:lpstr>しずく</vt:lpstr>
      <vt:lpstr>基礎研究A班 ～優勝！楽勝！～</vt:lpstr>
      <vt:lpstr>役割と担当</vt:lpstr>
      <vt:lpstr>コンセプト</vt:lpstr>
      <vt:lpstr>平常時モード外観図</vt:lpstr>
      <vt:lpstr>平常時モード三面図</vt:lpstr>
      <vt:lpstr>平常時モードロック機構</vt:lpstr>
      <vt:lpstr>平常時モードまとめ</vt:lpstr>
      <vt:lpstr>非常時モード外観図</vt:lpstr>
      <vt:lpstr>非常時モード三面図</vt:lpstr>
      <vt:lpstr>非常時モードロック機構</vt:lpstr>
      <vt:lpstr>電動アシスト・動力伝達機構</vt:lpstr>
      <vt:lpstr>タイヤ周辺の構造</vt:lpstr>
      <vt:lpstr>手動時と電動時の切り替え機構</vt:lpstr>
      <vt:lpstr>持ち手</vt:lpstr>
      <vt:lpstr>非常時モードまとめ</vt:lpstr>
      <vt:lpstr>衝突回避機構</vt:lpstr>
      <vt:lpstr>衝突回避機構センサ回路図</vt:lpstr>
      <vt:lpstr>システム構成図</vt:lpstr>
      <vt:lpstr>モータドライバ回路</vt:lpstr>
      <vt:lpstr>モータドライバ回路</vt:lpstr>
      <vt:lpstr>制御論理回路</vt:lpstr>
      <vt:lpstr>制御回路</vt:lpstr>
      <vt:lpstr>コントローラ回路制御</vt:lpstr>
      <vt:lpstr>予算配分</vt:lpstr>
      <vt:lpstr>ガントチャート</vt:lpstr>
      <vt:lpstr>ご清聴ありがとうございました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基礎研究A班 ～優勝！楽勝！～</dc:title>
  <dc:creator>JR野田</dc:creator>
  <cp:lastModifiedBy>篠田知明</cp:lastModifiedBy>
  <cp:revision>17</cp:revision>
  <dcterms:created xsi:type="dcterms:W3CDTF">2017-07-11T06:56:30Z</dcterms:created>
  <dcterms:modified xsi:type="dcterms:W3CDTF">2017-07-11T16:14:14Z</dcterms:modified>
</cp:coreProperties>
</file>